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2" r:id="rId6"/>
    <p:sldId id="261" r:id="rId7"/>
    <p:sldId id="262" r:id="rId8"/>
    <p:sldId id="263" r:id="rId9"/>
    <p:sldId id="264" r:id="rId10"/>
    <p:sldId id="273" r:id="rId11"/>
    <p:sldId id="266" r:id="rId12"/>
    <p:sldId id="267" r:id="rId13"/>
    <p:sldId id="265" r:id="rId14"/>
    <p:sldId id="268" r:id="rId15"/>
    <p:sldId id="269" r:id="rId16"/>
    <p:sldId id="270" r:id="rId17"/>
    <p:sldId id="271" r:id="rId18"/>
    <p:sldId id="258" r:id="rId19"/>
    <p:sldId id="274" r:id="rId20"/>
    <p:sldId id="275" r:id="rId21"/>
    <p:sldId id="276" r:id="rId22"/>
    <p:sldId id="277" r:id="rId23"/>
    <p:sldId id="278" r:id="rId24"/>
    <p:sldId id="279" r:id="rId25"/>
    <p:sldId id="280" r:id="rId26"/>
    <p:sldId id="281" r:id="rId27"/>
    <p:sldId id="282" r:id="rId28"/>
  </p:sldIdLst>
  <p:sldSz cx="12192000" cy="6858000"/>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osta\Centrostudi\RICERCHE%20TUTTE\ricerche%20da%20500%20a\c.r.540%20Infrastrutture%20mezzogiorno\Dati%20Mezzogiorn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osta\Centrostudi\RICERCHE%20TUTTE\ricerche%20da%20500%20a\c.r.540%20Infrastrutture%20mezzogiorno\Dati%20Mezzogiorn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osta\Centrostudi\RICERCHE%20TUTTE\ricerche%20da%20500%20a\c.r.540%20Infrastrutture%20mezzogiorno\Dati%20Mezzogiorn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osta\Centrostudi\RICERCHE%20TUTTE\ricerche%20da%20500%20a\c.r.540%20Infrastrutture%20mezzogiorno\Dati%20Mezzogiorno.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posta\Centrostudi\RICERCHE%20TUTTE\ricerche%20da%20500%20a\c.r.540%20Infrastrutture%20mezzogiorno\Dati%20Mezzogiorn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osta\Centrostudi\RICERCHE%20TUTTE\ricerche%20da%20500%20a\c.r.540%20Infrastrutture%20mezzogiorno\Dati%20Mezzogiorn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Variazione % del Prodotto interno lordo nel periodo 2008-2017</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it-IT"/>
        </a:p>
      </c:txPr>
    </c:title>
    <c:autoTitleDeleted val="0"/>
    <c:plotArea>
      <c:layout/>
      <c:barChart>
        <c:barDir val="col"/>
        <c:grouping val="clustered"/>
        <c:varyColors val="0"/>
        <c:ser>
          <c:idx val="0"/>
          <c:order val="0"/>
          <c:tx>
            <c:strRef>
              <c:f>Foglio1!$T$28</c:f>
              <c:strCache>
                <c:ptCount val="1"/>
                <c:pt idx="0">
                  <c:v>2008-2017</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Foglio1!$S$29:$S$32</c:f>
              <c:strCache>
                <c:ptCount val="4"/>
                <c:pt idx="0">
                  <c:v>Mezzogiorno</c:v>
                </c:pt>
                <c:pt idx="1">
                  <c:v>Centro-Nord</c:v>
                </c:pt>
                <c:pt idx="2">
                  <c:v>Italia</c:v>
                </c:pt>
                <c:pt idx="3">
                  <c:v>UE (inclusa UK)</c:v>
                </c:pt>
              </c:strCache>
            </c:strRef>
          </c:cat>
          <c:val>
            <c:numRef>
              <c:f>Foglio1!$T$29:$T$32</c:f>
              <c:numCache>
                <c:formatCode>General</c:formatCode>
                <c:ptCount val="4"/>
                <c:pt idx="0">
                  <c:v>-10</c:v>
                </c:pt>
                <c:pt idx="1">
                  <c:v>-4.0999999999999996</c:v>
                </c:pt>
                <c:pt idx="2">
                  <c:v>-5.5</c:v>
                </c:pt>
                <c:pt idx="3">
                  <c:v>8.4</c:v>
                </c:pt>
              </c:numCache>
            </c:numRef>
          </c:val>
          <c:extLst>
            <c:ext xmlns:c16="http://schemas.microsoft.com/office/drawing/2014/chart" uri="{C3380CC4-5D6E-409C-BE32-E72D297353CC}">
              <c16:uniqueId val="{00000000-3E3C-4666-A8CA-B6C7A477D405}"/>
            </c:ext>
          </c:extLst>
        </c:ser>
        <c:dLbls>
          <c:dLblPos val="inEnd"/>
          <c:showLegendKey val="0"/>
          <c:showVal val="1"/>
          <c:showCatName val="0"/>
          <c:showSerName val="0"/>
          <c:showPercent val="0"/>
          <c:showBubbleSize val="0"/>
        </c:dLbls>
        <c:gapWidth val="41"/>
        <c:axId val="602567104"/>
        <c:axId val="602570056"/>
      </c:barChart>
      <c:catAx>
        <c:axId val="602567104"/>
        <c:scaling>
          <c:orientation val="minMax"/>
        </c:scaling>
        <c:delete val="0"/>
        <c:axPos val="b"/>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it-IT"/>
          </a:p>
        </c:txPr>
        <c:crossAx val="602570056"/>
        <c:crosses val="autoZero"/>
        <c:auto val="1"/>
        <c:lblAlgn val="ctr"/>
        <c:lblOffset val="100"/>
        <c:noMultiLvlLbl val="0"/>
      </c:catAx>
      <c:valAx>
        <c:axId val="602570056"/>
        <c:scaling>
          <c:orientation val="minMax"/>
        </c:scaling>
        <c:delete val="1"/>
        <c:axPos val="l"/>
        <c:numFmt formatCode="General" sourceLinked="1"/>
        <c:majorTickMark val="none"/>
        <c:minorTickMark val="none"/>
        <c:tickLblPos val="nextTo"/>
        <c:crossAx val="602567104"/>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50" normalizeH="0" baseline="0">
                <a:solidFill>
                  <a:schemeClr val="tx1">
                    <a:lumMod val="65000"/>
                    <a:lumOff val="35000"/>
                  </a:schemeClr>
                </a:solidFill>
                <a:latin typeface="+mj-lt"/>
                <a:ea typeface="+mj-ea"/>
                <a:cs typeface="+mj-cs"/>
              </a:defRPr>
            </a:pPr>
            <a:r>
              <a:rPr lang="en-US" sz="1800" b="1"/>
              <a:t>Tasso di crescita del PIL (variaz. %)</a:t>
            </a:r>
          </a:p>
        </c:rich>
      </c:tx>
      <c:overlay val="0"/>
      <c:spPr>
        <a:noFill/>
        <a:ln>
          <a:noFill/>
        </a:ln>
        <a:effectLst/>
      </c:spPr>
      <c:txPr>
        <a:bodyPr rot="0" spcFirstLastPara="1" vertOverflow="ellipsis" vert="horz" wrap="square" anchor="ctr" anchorCtr="1"/>
        <a:lstStyle/>
        <a:p>
          <a:pPr>
            <a:defRPr sz="1800" b="1" i="0" u="none" strike="noStrike" kern="1200" cap="none" spc="50" normalizeH="0" baseline="0">
              <a:solidFill>
                <a:schemeClr val="tx1">
                  <a:lumMod val="65000"/>
                  <a:lumOff val="35000"/>
                </a:schemeClr>
              </a:solidFill>
              <a:latin typeface="+mj-lt"/>
              <a:ea typeface="+mj-ea"/>
              <a:cs typeface="+mj-cs"/>
            </a:defRPr>
          </a:pPr>
          <a:endParaRPr lang="it-IT"/>
        </a:p>
      </c:txPr>
    </c:title>
    <c:autoTitleDeleted val="0"/>
    <c:plotArea>
      <c:layout/>
      <c:barChart>
        <c:barDir val="col"/>
        <c:grouping val="clustered"/>
        <c:varyColors val="0"/>
        <c:ser>
          <c:idx val="0"/>
          <c:order val="0"/>
          <c:tx>
            <c:strRef>
              <c:f>Foglio1!$A$3</c:f>
              <c:strCache>
                <c:ptCount val="1"/>
                <c:pt idx="0">
                  <c:v>Mezzogiorno</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Foglio1!$B$2:$F$2</c:f>
              <c:numCache>
                <c:formatCode>General</c:formatCode>
                <c:ptCount val="5"/>
                <c:pt idx="0">
                  <c:v>2015</c:v>
                </c:pt>
                <c:pt idx="1">
                  <c:v>2016</c:v>
                </c:pt>
                <c:pt idx="2">
                  <c:v>2017</c:v>
                </c:pt>
                <c:pt idx="3">
                  <c:v>2018</c:v>
                </c:pt>
                <c:pt idx="4">
                  <c:v>2019</c:v>
                </c:pt>
              </c:numCache>
            </c:numRef>
          </c:cat>
          <c:val>
            <c:numRef>
              <c:f>Foglio1!$B$3:$F$3</c:f>
              <c:numCache>
                <c:formatCode>General</c:formatCode>
                <c:ptCount val="5"/>
                <c:pt idx="0">
                  <c:v>1.5</c:v>
                </c:pt>
                <c:pt idx="1">
                  <c:v>0.8</c:v>
                </c:pt>
                <c:pt idx="2">
                  <c:v>1.4</c:v>
                </c:pt>
                <c:pt idx="3">
                  <c:v>1</c:v>
                </c:pt>
                <c:pt idx="4">
                  <c:v>0.7</c:v>
                </c:pt>
              </c:numCache>
            </c:numRef>
          </c:val>
          <c:extLst>
            <c:ext xmlns:c16="http://schemas.microsoft.com/office/drawing/2014/chart" uri="{C3380CC4-5D6E-409C-BE32-E72D297353CC}">
              <c16:uniqueId val="{00000000-34E9-45C8-A68E-49A34F721576}"/>
            </c:ext>
          </c:extLst>
        </c:ser>
        <c:ser>
          <c:idx val="1"/>
          <c:order val="1"/>
          <c:tx>
            <c:strRef>
              <c:f>Foglio1!$A$4</c:f>
              <c:strCache>
                <c:ptCount val="1"/>
                <c:pt idx="0">
                  <c:v>Centro Nord</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Foglio1!$B$2:$F$2</c:f>
              <c:numCache>
                <c:formatCode>General</c:formatCode>
                <c:ptCount val="5"/>
                <c:pt idx="0">
                  <c:v>2015</c:v>
                </c:pt>
                <c:pt idx="1">
                  <c:v>2016</c:v>
                </c:pt>
                <c:pt idx="2">
                  <c:v>2017</c:v>
                </c:pt>
                <c:pt idx="3">
                  <c:v>2018</c:v>
                </c:pt>
                <c:pt idx="4">
                  <c:v>2019</c:v>
                </c:pt>
              </c:numCache>
            </c:numRef>
          </c:cat>
          <c:val>
            <c:numRef>
              <c:f>Foglio1!$B$4:$F$4</c:f>
              <c:numCache>
                <c:formatCode>General</c:formatCode>
                <c:ptCount val="5"/>
                <c:pt idx="0">
                  <c:v>0.8</c:v>
                </c:pt>
                <c:pt idx="1">
                  <c:v>0.9</c:v>
                </c:pt>
                <c:pt idx="2">
                  <c:v>1.5</c:v>
                </c:pt>
                <c:pt idx="3">
                  <c:v>1.4</c:v>
                </c:pt>
                <c:pt idx="4">
                  <c:v>1.2</c:v>
                </c:pt>
              </c:numCache>
            </c:numRef>
          </c:val>
          <c:extLst>
            <c:ext xmlns:c16="http://schemas.microsoft.com/office/drawing/2014/chart" uri="{C3380CC4-5D6E-409C-BE32-E72D297353CC}">
              <c16:uniqueId val="{00000001-34E9-45C8-A68E-49A34F721576}"/>
            </c:ext>
          </c:extLst>
        </c:ser>
        <c:ser>
          <c:idx val="2"/>
          <c:order val="2"/>
          <c:tx>
            <c:strRef>
              <c:f>Foglio1!$A$5</c:f>
              <c:strCache>
                <c:ptCount val="1"/>
                <c:pt idx="0">
                  <c:v>Italia</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Foglio1!$B$2:$F$2</c:f>
              <c:numCache>
                <c:formatCode>General</c:formatCode>
                <c:ptCount val="5"/>
                <c:pt idx="0">
                  <c:v>2015</c:v>
                </c:pt>
                <c:pt idx="1">
                  <c:v>2016</c:v>
                </c:pt>
                <c:pt idx="2">
                  <c:v>2017</c:v>
                </c:pt>
                <c:pt idx="3">
                  <c:v>2018</c:v>
                </c:pt>
                <c:pt idx="4">
                  <c:v>2019</c:v>
                </c:pt>
              </c:numCache>
            </c:numRef>
          </c:cat>
          <c:val>
            <c:numRef>
              <c:f>Foglio1!$B$5:$F$5</c:f>
              <c:numCache>
                <c:formatCode>General</c:formatCode>
                <c:ptCount val="5"/>
                <c:pt idx="0">
                  <c:v>1</c:v>
                </c:pt>
                <c:pt idx="1">
                  <c:v>0.9</c:v>
                </c:pt>
                <c:pt idx="2">
                  <c:v>1.5</c:v>
                </c:pt>
                <c:pt idx="3">
                  <c:v>1.3</c:v>
                </c:pt>
                <c:pt idx="4">
                  <c:v>1.1000000000000001</c:v>
                </c:pt>
              </c:numCache>
            </c:numRef>
          </c:val>
          <c:extLst>
            <c:ext xmlns:c16="http://schemas.microsoft.com/office/drawing/2014/chart" uri="{C3380CC4-5D6E-409C-BE32-E72D297353CC}">
              <c16:uniqueId val="{00000002-34E9-45C8-A68E-49A34F721576}"/>
            </c:ext>
          </c:extLst>
        </c:ser>
        <c:dLbls>
          <c:showLegendKey val="0"/>
          <c:showVal val="0"/>
          <c:showCatName val="0"/>
          <c:showSerName val="0"/>
          <c:showPercent val="0"/>
          <c:showBubbleSize val="0"/>
        </c:dLbls>
        <c:gapWidth val="80"/>
        <c:overlap val="25"/>
        <c:axId val="600124544"/>
        <c:axId val="600120936"/>
      </c:barChart>
      <c:catAx>
        <c:axId val="6001245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it-IT"/>
          </a:p>
        </c:txPr>
        <c:crossAx val="600120936"/>
        <c:crosses val="autoZero"/>
        <c:auto val="1"/>
        <c:lblAlgn val="ctr"/>
        <c:lblOffset val="100"/>
        <c:noMultiLvlLbl val="0"/>
      </c:catAx>
      <c:valAx>
        <c:axId val="6001209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it-IT"/>
          </a:p>
        </c:txPr>
        <c:crossAx val="60012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mn-lt"/>
                <a:ea typeface="+mn-ea"/>
                <a:cs typeface="+mn-cs"/>
              </a:defRPr>
            </a:pPr>
            <a:r>
              <a:rPr lang="en-US" b="1"/>
              <a:t>Prodotto Interno Lordo del Mezzogiorno, mld. di euro a valori concatenati </a:t>
            </a: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mn-lt"/>
              <a:ea typeface="+mn-ea"/>
              <a:cs typeface="+mn-cs"/>
            </a:defRPr>
          </a:pPr>
          <a:endParaRPr lang="it-IT"/>
        </a:p>
      </c:txPr>
    </c:title>
    <c:autoTitleDeleted val="0"/>
    <c:plotArea>
      <c:layout/>
      <c:lineChart>
        <c:grouping val="standard"/>
        <c:varyColors val="0"/>
        <c:ser>
          <c:idx val="0"/>
          <c:order val="0"/>
          <c:tx>
            <c:strRef>
              <c:f>Foglio1!$M$89</c:f>
              <c:strCache>
                <c:ptCount val="1"/>
                <c:pt idx="0">
                  <c:v>Mezzogiorno</c:v>
                </c:pt>
              </c:strCache>
            </c:strRef>
          </c:tx>
          <c:spPr>
            <a:ln w="79375" cap="rnd" cmpd="sng" algn="ctr">
              <a:solidFill>
                <a:srgbClr val="C00000"/>
              </a:solidFill>
              <a:round/>
            </a:ln>
            <a:effectLst/>
          </c:spPr>
          <c:marker>
            <c:symbol val="none"/>
          </c:marker>
          <c:dLbls>
            <c:dLbl>
              <c:idx val="1"/>
              <c:layout>
                <c:manualLayout>
                  <c:x val="-2.3271632951494339E-2"/>
                  <c:y val="-7.705937797304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0E-4E1F-9C7C-848B07A8DE9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Foglio1!$N$88:$V$88</c:f>
              <c:numCache>
                <c:formatCode>General</c:formatCode>
                <c:ptCount val="9"/>
                <c:pt idx="0">
                  <c:v>2007</c:v>
                </c:pt>
                <c:pt idx="1">
                  <c:v>2010</c:v>
                </c:pt>
                <c:pt idx="2">
                  <c:v>2011</c:v>
                </c:pt>
                <c:pt idx="3">
                  <c:v>2012</c:v>
                </c:pt>
                <c:pt idx="4">
                  <c:v>2013</c:v>
                </c:pt>
                <c:pt idx="5">
                  <c:v>2014</c:v>
                </c:pt>
                <c:pt idx="6">
                  <c:v>2015</c:v>
                </c:pt>
                <c:pt idx="7">
                  <c:v>2016</c:v>
                </c:pt>
                <c:pt idx="8">
                  <c:v>2017</c:v>
                </c:pt>
              </c:numCache>
            </c:numRef>
          </c:cat>
          <c:val>
            <c:numRef>
              <c:f>Foglio1!$N$89:$V$89</c:f>
              <c:numCache>
                <c:formatCode>#,##0.0</c:formatCode>
                <c:ptCount val="9"/>
                <c:pt idx="0" formatCode="0.0">
                  <c:v>401.54199999999997</c:v>
                </c:pt>
                <c:pt idx="1">
                  <c:v>372.94600000000003</c:v>
                </c:pt>
                <c:pt idx="2">
                  <c:v>370.54199999999997</c:v>
                </c:pt>
                <c:pt idx="3">
                  <c:v>362.96100000000001</c:v>
                </c:pt>
                <c:pt idx="4">
                  <c:v>353.42599999999999</c:v>
                </c:pt>
                <c:pt idx="5">
                  <c:v>348.71199999999999</c:v>
                </c:pt>
                <c:pt idx="6">
                  <c:v>352.625</c:v>
                </c:pt>
                <c:pt idx="7">
                  <c:v>356.30900000000003</c:v>
                </c:pt>
                <c:pt idx="8">
                  <c:v>361.29732600000006</c:v>
                </c:pt>
              </c:numCache>
            </c:numRef>
          </c:val>
          <c:smooth val="0"/>
          <c:extLst>
            <c:ext xmlns:c16="http://schemas.microsoft.com/office/drawing/2014/chart" uri="{C3380CC4-5D6E-409C-BE32-E72D297353CC}">
              <c16:uniqueId val="{00000001-470E-4E1F-9C7C-848B07A8DE94}"/>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21583792"/>
        <c:axId val="621582808"/>
      </c:lineChart>
      <c:catAx>
        <c:axId val="62158379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it-IT"/>
          </a:p>
        </c:txPr>
        <c:crossAx val="621582808"/>
        <c:crosses val="autoZero"/>
        <c:auto val="1"/>
        <c:lblAlgn val="ctr"/>
        <c:lblOffset val="100"/>
        <c:noMultiLvlLbl val="0"/>
      </c:catAx>
      <c:valAx>
        <c:axId val="621582808"/>
        <c:scaling>
          <c:orientation val="minMax"/>
        </c:scaling>
        <c:delete val="1"/>
        <c:axPos val="l"/>
        <c:numFmt formatCode="0.0" sourceLinked="1"/>
        <c:majorTickMark val="none"/>
        <c:minorTickMark val="none"/>
        <c:tickLblPos val="nextTo"/>
        <c:crossAx val="62158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Investimenti in costruzioni (variaz.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Foglio1!$O$60</c:f>
              <c:strCache>
                <c:ptCount val="1"/>
                <c:pt idx="0">
                  <c:v>Mezzogiorno</c:v>
                </c:pt>
              </c:strCache>
            </c:strRef>
          </c:tx>
          <c:spPr>
            <a:solidFill>
              <a:schemeClr val="accent1"/>
            </a:solidFill>
            <a:ln>
              <a:noFill/>
            </a:ln>
            <a:effectLst>
              <a:outerShdw blurRad="50800" dist="38100" dir="13500000" algn="b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Foglio1!$P$59:$S$59</c:f>
              <c:strCache>
                <c:ptCount val="4"/>
                <c:pt idx="0">
                  <c:v>2010-2016</c:v>
                </c:pt>
                <c:pt idx="1">
                  <c:v>2017</c:v>
                </c:pt>
                <c:pt idx="2">
                  <c:v>2018</c:v>
                </c:pt>
                <c:pt idx="3">
                  <c:v>2019</c:v>
                </c:pt>
              </c:strCache>
            </c:strRef>
          </c:cat>
          <c:val>
            <c:numRef>
              <c:f>Foglio1!$P$60:$S$60</c:f>
              <c:numCache>
                <c:formatCode>General</c:formatCode>
                <c:ptCount val="4"/>
                <c:pt idx="0" formatCode="0.0">
                  <c:v>-21.278046335392119</c:v>
                </c:pt>
                <c:pt idx="1">
                  <c:v>1.9</c:v>
                </c:pt>
                <c:pt idx="2">
                  <c:v>1.4</c:v>
                </c:pt>
                <c:pt idx="3">
                  <c:v>1.5</c:v>
                </c:pt>
              </c:numCache>
            </c:numRef>
          </c:val>
          <c:extLst>
            <c:ext xmlns:c16="http://schemas.microsoft.com/office/drawing/2014/chart" uri="{C3380CC4-5D6E-409C-BE32-E72D297353CC}">
              <c16:uniqueId val="{00000000-5542-41AD-A437-945526D4DC8A}"/>
            </c:ext>
          </c:extLst>
        </c:ser>
        <c:ser>
          <c:idx val="1"/>
          <c:order val="1"/>
          <c:tx>
            <c:strRef>
              <c:f>Foglio1!$O$61</c:f>
              <c:strCache>
                <c:ptCount val="1"/>
                <c:pt idx="0">
                  <c:v>Centro Nord</c:v>
                </c:pt>
              </c:strCache>
            </c:strRef>
          </c:tx>
          <c:spPr>
            <a:solidFill>
              <a:schemeClr val="accent2"/>
            </a:solidFill>
            <a:ln>
              <a:noFill/>
            </a:ln>
            <a:effectLst>
              <a:outerShdw blurRad="50800" dist="38100" dir="13500000" algn="b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Foglio1!$P$59:$S$59</c:f>
              <c:strCache>
                <c:ptCount val="4"/>
                <c:pt idx="0">
                  <c:v>2010-2016</c:v>
                </c:pt>
                <c:pt idx="1">
                  <c:v>2017</c:v>
                </c:pt>
                <c:pt idx="2">
                  <c:v>2018</c:v>
                </c:pt>
                <c:pt idx="3">
                  <c:v>2019</c:v>
                </c:pt>
              </c:strCache>
            </c:strRef>
          </c:cat>
          <c:val>
            <c:numRef>
              <c:f>Foglio1!$P$61:$S$61</c:f>
              <c:numCache>
                <c:formatCode>General</c:formatCode>
                <c:ptCount val="4"/>
                <c:pt idx="0" formatCode="0.0">
                  <c:v>-19.908948673854894</c:v>
                </c:pt>
                <c:pt idx="1">
                  <c:v>0.8</c:v>
                </c:pt>
                <c:pt idx="2">
                  <c:v>0.5</c:v>
                </c:pt>
                <c:pt idx="3">
                  <c:v>1</c:v>
                </c:pt>
              </c:numCache>
            </c:numRef>
          </c:val>
          <c:extLst>
            <c:ext xmlns:c16="http://schemas.microsoft.com/office/drawing/2014/chart" uri="{C3380CC4-5D6E-409C-BE32-E72D297353CC}">
              <c16:uniqueId val="{00000001-5542-41AD-A437-945526D4DC8A}"/>
            </c:ext>
          </c:extLst>
        </c:ser>
        <c:ser>
          <c:idx val="2"/>
          <c:order val="2"/>
          <c:tx>
            <c:strRef>
              <c:f>Foglio1!$O$62</c:f>
              <c:strCache>
                <c:ptCount val="1"/>
                <c:pt idx="0">
                  <c:v>Italia</c:v>
                </c:pt>
              </c:strCache>
            </c:strRef>
          </c:tx>
          <c:spPr>
            <a:solidFill>
              <a:srgbClr val="C00000"/>
            </a:solidFill>
            <a:ln>
              <a:noFill/>
            </a:ln>
            <a:effectLst>
              <a:outerShdw blurRad="50800" dist="38100" dir="13500000" algn="b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Foglio1!$P$59:$S$59</c:f>
              <c:strCache>
                <c:ptCount val="4"/>
                <c:pt idx="0">
                  <c:v>2010-2016</c:v>
                </c:pt>
                <c:pt idx="1">
                  <c:v>2017</c:v>
                </c:pt>
                <c:pt idx="2">
                  <c:v>2018</c:v>
                </c:pt>
                <c:pt idx="3">
                  <c:v>2019</c:v>
                </c:pt>
              </c:strCache>
            </c:strRef>
          </c:cat>
          <c:val>
            <c:numRef>
              <c:f>Foglio1!$P$62:$S$62</c:f>
              <c:numCache>
                <c:formatCode>General</c:formatCode>
                <c:ptCount val="4"/>
                <c:pt idx="0" formatCode="0.0">
                  <c:v>-20.288903170270089</c:v>
                </c:pt>
                <c:pt idx="1">
                  <c:v>1.1000000000000001</c:v>
                </c:pt>
                <c:pt idx="2">
                  <c:v>0.8</c:v>
                </c:pt>
                <c:pt idx="3">
                  <c:v>1.2</c:v>
                </c:pt>
              </c:numCache>
            </c:numRef>
          </c:val>
          <c:extLst>
            <c:ext xmlns:c16="http://schemas.microsoft.com/office/drawing/2014/chart" uri="{C3380CC4-5D6E-409C-BE32-E72D297353CC}">
              <c16:uniqueId val="{00000002-5542-41AD-A437-945526D4DC8A}"/>
            </c:ext>
          </c:extLst>
        </c:ser>
        <c:dLbls>
          <c:showLegendKey val="0"/>
          <c:showVal val="0"/>
          <c:showCatName val="0"/>
          <c:showSerName val="0"/>
          <c:showPercent val="0"/>
          <c:showBubbleSize val="0"/>
        </c:dLbls>
        <c:gapWidth val="114"/>
        <c:overlap val="-27"/>
        <c:axId val="600202712"/>
        <c:axId val="600170896"/>
      </c:barChart>
      <c:catAx>
        <c:axId val="600202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600170896"/>
        <c:crosses val="autoZero"/>
        <c:auto val="1"/>
        <c:lblAlgn val="ctr"/>
        <c:lblOffset val="100"/>
        <c:noMultiLvlLbl val="0"/>
      </c:catAx>
      <c:valAx>
        <c:axId val="600170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0020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20" baseline="0">
                <a:solidFill>
                  <a:schemeClr val="dk1">
                    <a:lumMod val="50000"/>
                    <a:lumOff val="50000"/>
                  </a:schemeClr>
                </a:solidFill>
                <a:latin typeface="+mn-lt"/>
                <a:ea typeface="+mn-ea"/>
                <a:cs typeface="+mn-cs"/>
              </a:defRPr>
            </a:pPr>
            <a:r>
              <a:rPr lang="en-US" sz="1800" b="1"/>
              <a:t>Investimenti in costruzioni nelle regioni del Mezzogiorno (valori concatenati), mld. di euro</a:t>
            </a:r>
          </a:p>
        </c:rich>
      </c:tx>
      <c:overlay val="0"/>
      <c:spPr>
        <a:noFill/>
        <a:ln>
          <a:noFill/>
        </a:ln>
        <a:effectLst/>
      </c:spPr>
      <c:txPr>
        <a:bodyPr rot="0" spcFirstLastPara="1" vertOverflow="ellipsis" vert="horz" wrap="square" anchor="ctr" anchorCtr="1"/>
        <a:lstStyle/>
        <a:p>
          <a:pPr>
            <a:defRPr sz="1800" b="1" i="0" u="none" strike="noStrike" kern="1200" cap="none" spc="20" baseline="0">
              <a:solidFill>
                <a:schemeClr val="dk1">
                  <a:lumMod val="50000"/>
                  <a:lumOff val="50000"/>
                </a:schemeClr>
              </a:solidFill>
              <a:latin typeface="+mn-lt"/>
              <a:ea typeface="+mn-ea"/>
              <a:cs typeface="+mn-cs"/>
            </a:defRPr>
          </a:pPr>
          <a:endParaRPr lang="it-IT"/>
        </a:p>
      </c:txPr>
    </c:title>
    <c:autoTitleDeleted val="0"/>
    <c:plotArea>
      <c:layout/>
      <c:lineChart>
        <c:grouping val="standard"/>
        <c:varyColors val="0"/>
        <c:ser>
          <c:idx val="0"/>
          <c:order val="0"/>
          <c:tx>
            <c:strRef>
              <c:f>Foglio1!$O$114</c:f>
              <c:strCache>
                <c:ptCount val="1"/>
                <c:pt idx="0">
                  <c:v>Mezzogiorno</c:v>
                </c:pt>
              </c:strCache>
            </c:strRef>
          </c:tx>
          <c:spPr>
            <a:ln w="82550"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Foglio1!$P$113:$Y$113</c:f>
              <c:strCache>
                <c:ptCount val="10"/>
                <c:pt idx="0">
                  <c:v>2010</c:v>
                </c:pt>
                <c:pt idx="1">
                  <c:v>2011</c:v>
                </c:pt>
                <c:pt idx="2">
                  <c:v>2012</c:v>
                </c:pt>
                <c:pt idx="3">
                  <c:v>2013</c:v>
                </c:pt>
                <c:pt idx="4">
                  <c:v>2014</c:v>
                </c:pt>
                <c:pt idx="5">
                  <c:v>2015</c:v>
                </c:pt>
                <c:pt idx="6">
                  <c:v>2016</c:v>
                </c:pt>
                <c:pt idx="7">
                  <c:v>2017</c:v>
                </c:pt>
                <c:pt idx="8">
                  <c:v>Prev. 2018</c:v>
                </c:pt>
                <c:pt idx="9">
                  <c:v>Prev. 2019</c:v>
                </c:pt>
              </c:strCache>
            </c:strRef>
          </c:cat>
          <c:val>
            <c:numRef>
              <c:f>Foglio1!$P$114:$Y$114</c:f>
              <c:numCache>
                <c:formatCode>0.0</c:formatCode>
                <c:ptCount val="10"/>
                <c:pt idx="0">
                  <c:v>47.082000000000001</c:v>
                </c:pt>
                <c:pt idx="1">
                  <c:v>44.631999999999998</c:v>
                </c:pt>
                <c:pt idx="2">
                  <c:v>41.026000000000003</c:v>
                </c:pt>
                <c:pt idx="3">
                  <c:v>36.26</c:v>
                </c:pt>
                <c:pt idx="4">
                  <c:v>33.633000000000003</c:v>
                </c:pt>
                <c:pt idx="5">
                  <c:v>34.433999999999997</c:v>
                </c:pt>
                <c:pt idx="6">
                  <c:v>35.167999999999999</c:v>
                </c:pt>
                <c:pt idx="7">
                  <c:v>35.836191999999997</c:v>
                </c:pt>
                <c:pt idx="8">
                  <c:v>36.337898687999996</c:v>
                </c:pt>
                <c:pt idx="9">
                  <c:v>36.882967168319993</c:v>
                </c:pt>
              </c:numCache>
            </c:numRef>
          </c:val>
          <c:smooth val="0"/>
          <c:extLst>
            <c:ext xmlns:c16="http://schemas.microsoft.com/office/drawing/2014/chart" uri="{C3380CC4-5D6E-409C-BE32-E72D297353CC}">
              <c16:uniqueId val="{00000000-B2E0-4C81-890C-3488E6BA912D}"/>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21809936"/>
        <c:axId val="621814200"/>
      </c:lineChart>
      <c:catAx>
        <c:axId val="6218099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it-IT"/>
          </a:p>
        </c:txPr>
        <c:crossAx val="621814200"/>
        <c:crosses val="autoZero"/>
        <c:auto val="1"/>
        <c:lblAlgn val="ctr"/>
        <c:lblOffset val="100"/>
        <c:noMultiLvlLbl val="0"/>
      </c:catAx>
      <c:valAx>
        <c:axId val="621814200"/>
        <c:scaling>
          <c:orientation val="minMax"/>
          <c:min val="20"/>
        </c:scaling>
        <c:delete val="1"/>
        <c:axPos val="l"/>
        <c:numFmt formatCode="0.0" sourceLinked="1"/>
        <c:majorTickMark val="none"/>
        <c:minorTickMark val="none"/>
        <c:tickLblPos val="nextTo"/>
        <c:crossAx val="62180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mn-lt"/>
                <a:ea typeface="+mn-ea"/>
                <a:cs typeface="+mn-cs"/>
              </a:defRPr>
            </a:pPr>
            <a:r>
              <a:rPr lang="en-US" b="1"/>
              <a:t>Investimenti</a:t>
            </a:r>
            <a:r>
              <a:rPr lang="en-US" b="1" baseline="0"/>
              <a:t> in macchinari e attrezzature nel Mezzogiorno (vaori concatenati) mld. di euro</a:t>
            </a:r>
            <a:endParaRPr lang="en-US"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mn-lt"/>
              <a:ea typeface="+mn-ea"/>
              <a:cs typeface="+mn-cs"/>
            </a:defRPr>
          </a:pPr>
          <a:endParaRPr lang="it-IT"/>
        </a:p>
      </c:txPr>
    </c:title>
    <c:autoTitleDeleted val="0"/>
    <c:plotArea>
      <c:layout/>
      <c:lineChart>
        <c:grouping val="standard"/>
        <c:varyColors val="0"/>
        <c:ser>
          <c:idx val="0"/>
          <c:order val="0"/>
          <c:tx>
            <c:strRef>
              <c:f>Foglio1!$O$164</c:f>
              <c:strCache>
                <c:ptCount val="1"/>
                <c:pt idx="0">
                  <c:v>Mezzogiorno</c:v>
                </c:pt>
              </c:strCache>
            </c:strRef>
          </c:tx>
          <c:spPr>
            <a:ln w="79375" cap="rnd" cmpd="sng" algn="ctr">
              <a:solidFill>
                <a:schemeClr val="accent6"/>
              </a:solidFill>
              <a:round/>
            </a:ln>
            <a:effectLst/>
          </c:spPr>
          <c:marker>
            <c:symbol val="none"/>
          </c:marker>
          <c:dLbls>
            <c:dLbl>
              <c:idx val="2"/>
              <c:layout>
                <c:manualLayout>
                  <c:x val="-2.2455143025266328E-2"/>
                  <c:y val="-6.7196750048748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AB-4F40-A380-920B2EA73AF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Foglio1!$P$163:$Y$163</c:f>
              <c:strCache>
                <c:ptCount val="10"/>
                <c:pt idx="0">
                  <c:v>2010</c:v>
                </c:pt>
                <c:pt idx="1">
                  <c:v>2011</c:v>
                </c:pt>
                <c:pt idx="2">
                  <c:v>2012</c:v>
                </c:pt>
                <c:pt idx="3">
                  <c:v>2013</c:v>
                </c:pt>
                <c:pt idx="4">
                  <c:v>2014</c:v>
                </c:pt>
                <c:pt idx="5">
                  <c:v>2015</c:v>
                </c:pt>
                <c:pt idx="6">
                  <c:v>2016</c:v>
                </c:pt>
                <c:pt idx="7">
                  <c:v>2017</c:v>
                </c:pt>
                <c:pt idx="8">
                  <c:v>Prev. 2018</c:v>
                </c:pt>
                <c:pt idx="9">
                  <c:v>Prev. 2019</c:v>
                </c:pt>
              </c:strCache>
            </c:strRef>
          </c:cat>
          <c:val>
            <c:numRef>
              <c:f>Foglio1!$P$164:$Y$164</c:f>
              <c:numCache>
                <c:formatCode>0.0</c:formatCode>
                <c:ptCount val="10"/>
                <c:pt idx="0">
                  <c:v>30.0946</c:v>
                </c:pt>
                <c:pt idx="1">
                  <c:v>27.656400000000001</c:v>
                </c:pt>
                <c:pt idx="2">
                  <c:v>24.5808</c:v>
                </c:pt>
                <c:pt idx="3">
                  <c:v>23.135000000000002</c:v>
                </c:pt>
                <c:pt idx="4">
                  <c:v>23.521999999999998</c:v>
                </c:pt>
                <c:pt idx="5">
                  <c:v>23.838000000000001</c:v>
                </c:pt>
                <c:pt idx="6">
                  <c:v>24.818000000000001</c:v>
                </c:pt>
                <c:pt idx="7">
                  <c:v>26.555260000000004</c:v>
                </c:pt>
                <c:pt idx="8">
                  <c:v>27.962688780000004</c:v>
                </c:pt>
                <c:pt idx="9">
                  <c:v>28.549905244380003</c:v>
                </c:pt>
              </c:numCache>
            </c:numRef>
          </c:val>
          <c:smooth val="0"/>
          <c:extLst>
            <c:ext xmlns:c16="http://schemas.microsoft.com/office/drawing/2014/chart" uri="{C3380CC4-5D6E-409C-BE32-E72D297353CC}">
              <c16:uniqueId val="{00000001-8CAB-4F40-A380-920B2EA73AFF}"/>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41547736"/>
        <c:axId val="441543472"/>
      </c:lineChart>
      <c:catAx>
        <c:axId val="4415477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it-IT"/>
          </a:p>
        </c:txPr>
        <c:crossAx val="441543472"/>
        <c:crosses val="autoZero"/>
        <c:auto val="1"/>
        <c:lblAlgn val="ctr"/>
        <c:lblOffset val="100"/>
        <c:noMultiLvlLbl val="0"/>
      </c:catAx>
      <c:valAx>
        <c:axId val="441543472"/>
        <c:scaling>
          <c:orientation val="minMax"/>
          <c:min val="2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it-IT"/>
          </a:p>
        </c:txPr>
        <c:crossAx val="441547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0.76896</cdr:x>
      <cdr:y>0.24974</cdr:y>
    </cdr:from>
    <cdr:to>
      <cdr:x>0.83129</cdr:x>
      <cdr:y>0.44023</cdr:y>
    </cdr:to>
    <cdr:sp macro="" textlink="">
      <cdr:nvSpPr>
        <cdr:cNvPr id="2" name="Freccia in giù 1">
          <a:extLst xmlns:a="http://schemas.openxmlformats.org/drawingml/2006/main">
            <a:ext uri="{FF2B5EF4-FFF2-40B4-BE49-F238E27FC236}">
              <a16:creationId xmlns:a16="http://schemas.microsoft.com/office/drawing/2014/main" id="{E37B2419-1306-4DFC-A7A7-07F839645D81}"/>
            </a:ext>
          </a:extLst>
        </cdr:cNvPr>
        <cdr:cNvSpPr/>
      </cdr:nvSpPr>
      <cdr:spPr>
        <a:xfrm xmlns:a="http://schemas.openxmlformats.org/drawingml/2006/main" rot="10800000">
          <a:off x="6331078" y="1094826"/>
          <a:ext cx="513184" cy="83509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relSizeAnchor>
  <cdr:relSizeAnchor xmlns:cdr="http://schemas.openxmlformats.org/drawingml/2006/chartDrawing">
    <cdr:from>
      <cdr:x>0.5389</cdr:x>
      <cdr:y>0.24974</cdr:y>
    </cdr:from>
    <cdr:to>
      <cdr:x>0.60123</cdr:x>
      <cdr:y>0.44023</cdr:y>
    </cdr:to>
    <cdr:sp macro="" textlink="">
      <cdr:nvSpPr>
        <cdr:cNvPr id="3" name="Freccia in giù 2">
          <a:extLst xmlns:a="http://schemas.openxmlformats.org/drawingml/2006/main">
            <a:ext uri="{FF2B5EF4-FFF2-40B4-BE49-F238E27FC236}">
              <a16:creationId xmlns:a16="http://schemas.microsoft.com/office/drawing/2014/main" id="{E37B2419-1306-4DFC-A7A7-07F839645D81}"/>
            </a:ext>
          </a:extLst>
        </cdr:cNvPr>
        <cdr:cNvSpPr/>
      </cdr:nvSpPr>
      <cdr:spPr>
        <a:xfrm xmlns:a="http://schemas.openxmlformats.org/drawingml/2006/main" rot="10800000">
          <a:off x="4436965" y="1094825"/>
          <a:ext cx="513184" cy="83509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F56DD-4BA5-4B48-A3FC-4AE85D62860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B25CF81-5E9F-4B25-B731-E1CCBCC8C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00D7C7C-4BD6-419D-A67B-8E68F0C6B8E4}"/>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5" name="Segnaposto piè di pagina 4">
            <a:extLst>
              <a:ext uri="{FF2B5EF4-FFF2-40B4-BE49-F238E27FC236}">
                <a16:creationId xmlns:a16="http://schemas.microsoft.com/office/drawing/2014/main" id="{600119F9-64E8-4307-9238-7F8FF8F8CD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A9791C-7CDD-4899-A433-38CEEA420AB1}"/>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38934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F815CD-DFD9-4DF3-BB22-8A03BE5B43A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AA36566-A903-4992-A004-FFD3121538F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4EF1FE-9181-4B90-9FA8-68D9C1081CCE}"/>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5" name="Segnaposto piè di pagina 4">
            <a:extLst>
              <a:ext uri="{FF2B5EF4-FFF2-40B4-BE49-F238E27FC236}">
                <a16:creationId xmlns:a16="http://schemas.microsoft.com/office/drawing/2014/main" id="{92FBDB17-309F-4368-87F7-8BA629679E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E6C8D0-30CF-418E-ABB6-01BE0E482BDF}"/>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413234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D01B6FA-1A3F-4474-8ADF-1570EEC6A55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FE8074-8C1D-4825-A82E-13198E7EFB1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2AEEE9-A036-4377-B8CA-F2BFC82478FE}"/>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5" name="Segnaposto piè di pagina 4">
            <a:extLst>
              <a:ext uri="{FF2B5EF4-FFF2-40B4-BE49-F238E27FC236}">
                <a16:creationId xmlns:a16="http://schemas.microsoft.com/office/drawing/2014/main" id="{173D24ED-E7F3-481F-A2CD-19776CA519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1B0A54-E42E-4732-A65E-964FCC5F221C}"/>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327700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A6282-B6B5-4D3F-8D19-652F4D5B91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55BF32-45AB-4E56-9CF7-982D268BF48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791210-DAF6-4054-B1FF-EB4A8875B5B0}"/>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5" name="Segnaposto piè di pagina 4">
            <a:extLst>
              <a:ext uri="{FF2B5EF4-FFF2-40B4-BE49-F238E27FC236}">
                <a16:creationId xmlns:a16="http://schemas.microsoft.com/office/drawing/2014/main" id="{2A081320-83E1-4B11-A950-7ACC9AFF0A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EED23B-0121-403E-83EA-6EE4B406F4A4}"/>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206820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7435CE-CA30-49BC-9CD1-A3A5B8529B9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B90174B-FF63-4738-8EB9-7FECDEB02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E99D23C-0E97-4DEC-9C87-B88B1CAD4149}"/>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5" name="Segnaposto piè di pagina 4">
            <a:extLst>
              <a:ext uri="{FF2B5EF4-FFF2-40B4-BE49-F238E27FC236}">
                <a16:creationId xmlns:a16="http://schemas.microsoft.com/office/drawing/2014/main" id="{425441E5-442C-419F-AC9F-1B2AA6979F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EAE074-5E60-4DA0-A9F7-CAD38A12F8D1}"/>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387439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B776D-80A7-4212-9385-836C4DF337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CC41FE6-A6ED-4C51-B284-508AB718A5CC}"/>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7F334E9-A912-4CBF-B833-53B2B94B784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BA9868-16FC-43EA-9064-F2A83099BBDB}"/>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6" name="Segnaposto piè di pagina 5">
            <a:extLst>
              <a:ext uri="{FF2B5EF4-FFF2-40B4-BE49-F238E27FC236}">
                <a16:creationId xmlns:a16="http://schemas.microsoft.com/office/drawing/2014/main" id="{337F3D2D-C7D3-4CED-A3FB-DF53C70264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CD1CF27-13E4-4AF6-AA99-7C11D69FC2D3}"/>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220537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3836B-0918-4001-9BD0-B817D7BC619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21DE5A-EE60-4BA7-A8F5-93A1ACF65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80A81E6E-16CD-43A7-950F-312C3C312322}"/>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FBAD774-6CBA-4093-9694-164CF9998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F3FBDDA-CC3F-4694-BABA-AAB5C5A8E81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D73B6DC-2187-4E1A-9EEF-7B81C5BAF3B7}"/>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8" name="Segnaposto piè di pagina 7">
            <a:extLst>
              <a:ext uri="{FF2B5EF4-FFF2-40B4-BE49-F238E27FC236}">
                <a16:creationId xmlns:a16="http://schemas.microsoft.com/office/drawing/2014/main" id="{ECEF31BA-4B50-4B6D-BED8-85F0657499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A618FD9-E668-4354-A967-D50428B654F6}"/>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426497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E24C8A-BEB1-4769-AB90-213EEF98E2C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D4CB65B-3EB9-4272-A648-102870F8F7BB}"/>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4" name="Segnaposto piè di pagina 3">
            <a:extLst>
              <a:ext uri="{FF2B5EF4-FFF2-40B4-BE49-F238E27FC236}">
                <a16:creationId xmlns:a16="http://schemas.microsoft.com/office/drawing/2014/main" id="{AF7D957A-B0D3-45FE-87F0-299E6089DB0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EB7047-1E13-4A37-BA08-1CD02EBE26E4}"/>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118512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7262493-831C-4472-AF3E-346876F481C3}"/>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3" name="Segnaposto piè di pagina 2">
            <a:extLst>
              <a:ext uri="{FF2B5EF4-FFF2-40B4-BE49-F238E27FC236}">
                <a16:creationId xmlns:a16="http://schemas.microsoft.com/office/drawing/2014/main" id="{84E0D004-2982-4C68-A75A-168EFE996C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93AAA8E-629A-46C9-890F-3AF38625BB66}"/>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196215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D3B0FF-8D00-4C51-BC55-958E651E1D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078033-F2D9-454D-98B1-CC442D92E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27EDABB-6DE4-4660-835D-914D87FFE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6FCB96F-1118-46D0-89B3-654D158C8A67}"/>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6" name="Segnaposto piè di pagina 5">
            <a:extLst>
              <a:ext uri="{FF2B5EF4-FFF2-40B4-BE49-F238E27FC236}">
                <a16:creationId xmlns:a16="http://schemas.microsoft.com/office/drawing/2014/main" id="{425E7E67-E304-4748-9346-596FAD0B87D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BA08BC-C818-4783-802D-B1C3D9131E72}"/>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132756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642068-86B8-4275-A7A3-CEA5215B64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3772C0-9AC7-4065-A9C6-F4DC41D47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264FB0A-3670-46C4-9E40-ADF13CA54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E58E244-F7CD-4E44-8A1B-71A543A12D32}"/>
              </a:ext>
            </a:extLst>
          </p:cNvPr>
          <p:cNvSpPr>
            <a:spLocks noGrp="1"/>
          </p:cNvSpPr>
          <p:nvPr>
            <p:ph type="dt" sz="half" idx="10"/>
          </p:nvPr>
        </p:nvSpPr>
        <p:spPr/>
        <p:txBody>
          <a:bodyPr/>
          <a:lstStyle/>
          <a:p>
            <a:fld id="{745D73DF-B773-4064-A5BF-4D7A9D82DAB1}" type="datetimeFigureOut">
              <a:rPr lang="it-IT" smtClean="0"/>
              <a:t>04/10/2018</a:t>
            </a:fld>
            <a:endParaRPr lang="it-IT"/>
          </a:p>
        </p:txBody>
      </p:sp>
      <p:sp>
        <p:nvSpPr>
          <p:cNvPr id="6" name="Segnaposto piè di pagina 5">
            <a:extLst>
              <a:ext uri="{FF2B5EF4-FFF2-40B4-BE49-F238E27FC236}">
                <a16:creationId xmlns:a16="http://schemas.microsoft.com/office/drawing/2014/main" id="{0AB0439F-030B-4DE7-BD3D-D9B5A7098B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D2364D6-EF28-41CC-A055-3211F25E41D4}"/>
              </a:ext>
            </a:extLst>
          </p:cNvPr>
          <p:cNvSpPr>
            <a:spLocks noGrp="1"/>
          </p:cNvSpPr>
          <p:nvPr>
            <p:ph type="sldNum" sz="quarter" idx="12"/>
          </p:nvPr>
        </p:nvSpPr>
        <p:spPr/>
        <p:txBody>
          <a:bodyPr/>
          <a:lstStyle/>
          <a:p>
            <a:fld id="{689681C3-9ED5-47E5-8ACB-A48195152B61}" type="slidenum">
              <a:rPr lang="it-IT" smtClean="0"/>
              <a:t>‹N›</a:t>
            </a:fld>
            <a:endParaRPr lang="it-IT"/>
          </a:p>
        </p:txBody>
      </p:sp>
    </p:spTree>
    <p:extLst>
      <p:ext uri="{BB962C8B-B14F-4D97-AF65-F5344CB8AC3E}">
        <p14:creationId xmlns:p14="http://schemas.microsoft.com/office/powerpoint/2010/main" val="401541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6E9A29F-D118-421C-B62A-4EA9B8000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749030B-8559-4253-961F-84AD816A6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AFC516-2663-46DC-B934-CAC668378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D73DF-B773-4064-A5BF-4D7A9D82DAB1}" type="datetimeFigureOut">
              <a:rPr lang="it-IT" smtClean="0"/>
              <a:t>04/10/2018</a:t>
            </a:fld>
            <a:endParaRPr lang="it-IT"/>
          </a:p>
        </p:txBody>
      </p:sp>
      <p:sp>
        <p:nvSpPr>
          <p:cNvPr id="5" name="Segnaposto piè di pagina 4">
            <a:extLst>
              <a:ext uri="{FF2B5EF4-FFF2-40B4-BE49-F238E27FC236}">
                <a16:creationId xmlns:a16="http://schemas.microsoft.com/office/drawing/2014/main" id="{CAC50033-7324-416B-B74B-63FA23FD32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06A0085-448E-4CC6-9B69-219576B27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681C3-9ED5-47E5-8ACB-A48195152B61}" type="slidenum">
              <a:rPr lang="it-IT" smtClean="0"/>
              <a:t>‹N›</a:t>
            </a:fld>
            <a:endParaRPr lang="it-IT"/>
          </a:p>
        </p:txBody>
      </p:sp>
    </p:spTree>
    <p:extLst>
      <p:ext uri="{BB962C8B-B14F-4D97-AF65-F5344CB8AC3E}">
        <p14:creationId xmlns:p14="http://schemas.microsoft.com/office/powerpoint/2010/main" val="153639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A53DB-DED9-47AA-BFC3-50F46D4753BF}"/>
              </a:ext>
            </a:extLst>
          </p:cNvPr>
          <p:cNvSpPr>
            <a:spLocks noGrp="1"/>
          </p:cNvSpPr>
          <p:nvPr>
            <p:ph type="ctrTitle"/>
          </p:nvPr>
        </p:nvSpPr>
        <p:spPr>
          <a:xfrm>
            <a:off x="1904300" y="1937857"/>
            <a:ext cx="8067413" cy="1491143"/>
          </a:xfrm>
        </p:spPr>
        <p:txBody>
          <a:bodyPr>
            <a:normAutofit/>
          </a:bodyPr>
          <a:lstStyle/>
          <a:p>
            <a:r>
              <a:rPr lang="it-IT" sz="7200" b="1" dirty="0">
                <a:solidFill>
                  <a:srgbClr val="FF0000"/>
                </a:solidFill>
              </a:rPr>
              <a:t>Proposte per il Sud</a:t>
            </a:r>
          </a:p>
        </p:txBody>
      </p:sp>
      <p:sp>
        <p:nvSpPr>
          <p:cNvPr id="3" name="Sottotitolo 2">
            <a:extLst>
              <a:ext uri="{FF2B5EF4-FFF2-40B4-BE49-F238E27FC236}">
                <a16:creationId xmlns:a16="http://schemas.microsoft.com/office/drawing/2014/main" id="{F2C6119E-6C28-4D85-97A0-26BB7B49FB23}"/>
              </a:ext>
            </a:extLst>
          </p:cNvPr>
          <p:cNvSpPr>
            <a:spLocks noGrp="1"/>
          </p:cNvSpPr>
          <p:nvPr>
            <p:ph type="subTitle" idx="1"/>
          </p:nvPr>
        </p:nvSpPr>
        <p:spPr>
          <a:xfrm>
            <a:off x="1398165" y="3803374"/>
            <a:ext cx="9144000" cy="1655762"/>
          </a:xfrm>
        </p:spPr>
        <p:txBody>
          <a:bodyPr>
            <a:noAutofit/>
          </a:bodyPr>
          <a:lstStyle/>
          <a:p>
            <a:r>
              <a:rPr lang="it-IT" sz="3200" dirty="0">
                <a:solidFill>
                  <a:srgbClr val="FF0000"/>
                </a:solidFill>
              </a:rPr>
              <a:t>Riunione preparatoria per un documento di proposte al Ministro per il Sud</a:t>
            </a:r>
          </a:p>
          <a:p>
            <a:endParaRPr lang="it-IT" sz="3200" dirty="0">
              <a:solidFill>
                <a:srgbClr val="FF0000"/>
              </a:solidFill>
            </a:endParaRPr>
          </a:p>
          <a:p>
            <a:endParaRPr lang="it-IT" sz="3200" dirty="0">
              <a:solidFill>
                <a:srgbClr val="FF0000"/>
              </a:solidFill>
            </a:endParaRPr>
          </a:p>
          <a:p>
            <a:r>
              <a:rPr lang="it-IT" sz="3200" dirty="0">
                <a:solidFill>
                  <a:srgbClr val="FF0000"/>
                </a:solidFill>
              </a:rPr>
              <a:t>Ottobre 2018</a:t>
            </a:r>
          </a:p>
        </p:txBody>
      </p:sp>
      <p:pic>
        <p:nvPicPr>
          <p:cNvPr id="5" name="Immagine 4">
            <a:extLst>
              <a:ext uri="{FF2B5EF4-FFF2-40B4-BE49-F238E27FC236}">
                <a16:creationId xmlns:a16="http://schemas.microsoft.com/office/drawing/2014/main" id="{908BD71C-0FB2-4F51-90AD-8F3C3269F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320" y="6107185"/>
            <a:ext cx="1301153" cy="480637"/>
          </a:xfrm>
          <a:prstGeom prst="rect">
            <a:avLst/>
          </a:prstGeom>
        </p:spPr>
      </p:pic>
      <p:pic>
        <p:nvPicPr>
          <p:cNvPr id="7" name="Immagine 6">
            <a:extLst>
              <a:ext uri="{FF2B5EF4-FFF2-40B4-BE49-F238E27FC236}">
                <a16:creationId xmlns:a16="http://schemas.microsoft.com/office/drawing/2014/main" id="{64827621-3436-481D-BC7A-104617E36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34" y="383760"/>
            <a:ext cx="4900120" cy="983645"/>
          </a:xfrm>
          <a:prstGeom prst="rect">
            <a:avLst/>
          </a:prstGeom>
        </p:spPr>
      </p:pic>
      <p:pic>
        <p:nvPicPr>
          <p:cNvPr id="6" name="Immagine 5">
            <a:extLst>
              <a:ext uri="{FF2B5EF4-FFF2-40B4-BE49-F238E27FC236}">
                <a16:creationId xmlns:a16="http://schemas.microsoft.com/office/drawing/2014/main" id="{531F19FF-422B-47D0-AB2E-610C1D967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444" y="398112"/>
            <a:ext cx="2692739" cy="868625"/>
          </a:xfrm>
          <a:prstGeom prst="rect">
            <a:avLst/>
          </a:prstGeom>
        </p:spPr>
      </p:pic>
    </p:spTree>
    <p:extLst>
      <p:ext uri="{BB962C8B-B14F-4D97-AF65-F5344CB8AC3E}">
        <p14:creationId xmlns:p14="http://schemas.microsoft.com/office/powerpoint/2010/main" val="94328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2A7D64-2171-475C-B718-6CC17A9F373B}"/>
              </a:ext>
            </a:extLst>
          </p:cNvPr>
          <p:cNvSpPr>
            <a:spLocks noGrp="1"/>
          </p:cNvSpPr>
          <p:nvPr>
            <p:ph type="title"/>
          </p:nvPr>
        </p:nvSpPr>
        <p:spPr>
          <a:xfrm>
            <a:off x="905312" y="1925477"/>
            <a:ext cx="10515600" cy="2487132"/>
          </a:xfrm>
        </p:spPr>
        <p:txBody>
          <a:bodyPr>
            <a:normAutofit/>
          </a:bodyPr>
          <a:lstStyle/>
          <a:p>
            <a:pPr algn="ctr"/>
            <a:r>
              <a:rPr lang="it-IT" dirty="0">
                <a:solidFill>
                  <a:srgbClr val="FF0000"/>
                </a:solidFill>
              </a:rPr>
              <a:t>Motori della crescita del Mezzogiorno e idee per lo sviluppo.</a:t>
            </a:r>
            <a:br>
              <a:rPr lang="it-IT" dirty="0">
                <a:solidFill>
                  <a:srgbClr val="FF0000"/>
                </a:solidFill>
              </a:rPr>
            </a:br>
            <a:r>
              <a:rPr lang="it-IT" dirty="0">
                <a:solidFill>
                  <a:srgbClr val="FF0000"/>
                </a:solidFill>
              </a:rPr>
              <a:t>Di cosa parliamo esattamente</a:t>
            </a:r>
          </a:p>
        </p:txBody>
      </p:sp>
    </p:spTree>
    <p:extLst>
      <p:ext uri="{BB962C8B-B14F-4D97-AF65-F5344CB8AC3E}">
        <p14:creationId xmlns:p14="http://schemas.microsoft.com/office/powerpoint/2010/main" val="93099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DA655-AF49-4501-98CB-533400AAE2E0}"/>
              </a:ext>
            </a:extLst>
          </p:cNvPr>
          <p:cNvSpPr>
            <a:spLocks noGrp="1"/>
          </p:cNvSpPr>
          <p:nvPr>
            <p:ph type="title"/>
          </p:nvPr>
        </p:nvSpPr>
        <p:spPr>
          <a:xfrm>
            <a:off x="578840" y="365125"/>
            <a:ext cx="10774960" cy="1325563"/>
          </a:xfrm>
        </p:spPr>
        <p:txBody>
          <a:bodyPr/>
          <a:lstStyle/>
          <a:p>
            <a:r>
              <a:rPr lang="it-IT" dirty="0">
                <a:solidFill>
                  <a:srgbClr val="FF0000"/>
                </a:solidFill>
              </a:rPr>
              <a:t>Rigenerazione urbana e energetica: cosa fare</a:t>
            </a:r>
            <a:br>
              <a:rPr lang="it-IT" dirty="0">
                <a:solidFill>
                  <a:srgbClr val="FF0000"/>
                </a:solidFill>
              </a:rPr>
            </a:br>
            <a:r>
              <a:rPr lang="it-IT" sz="3200" dirty="0">
                <a:solidFill>
                  <a:srgbClr val="FF0000"/>
                </a:solidFill>
              </a:rPr>
              <a:t>(fonte: Svimez, SMR, Agenzia </a:t>
            </a:r>
            <a:r>
              <a:rPr lang="it-IT" sz="3200" dirty="0" err="1">
                <a:solidFill>
                  <a:srgbClr val="FF0000"/>
                </a:solidFill>
              </a:rPr>
              <a:t>pol</a:t>
            </a:r>
            <a:r>
              <a:rPr lang="it-IT" sz="3200" dirty="0">
                <a:solidFill>
                  <a:srgbClr val="FF0000"/>
                </a:solidFill>
              </a:rPr>
              <a:t>. di coesione)</a:t>
            </a:r>
          </a:p>
        </p:txBody>
      </p:sp>
      <p:sp>
        <p:nvSpPr>
          <p:cNvPr id="3" name="Segnaposto contenuto 2">
            <a:extLst>
              <a:ext uri="{FF2B5EF4-FFF2-40B4-BE49-F238E27FC236}">
                <a16:creationId xmlns:a16="http://schemas.microsoft.com/office/drawing/2014/main" id="{D15DE3A6-63C4-4018-8198-E06E6C7EB0AF}"/>
              </a:ext>
            </a:extLst>
          </p:cNvPr>
          <p:cNvSpPr>
            <a:spLocks noGrp="1"/>
          </p:cNvSpPr>
          <p:nvPr>
            <p:ph idx="1"/>
          </p:nvPr>
        </p:nvSpPr>
        <p:spPr>
          <a:xfrm>
            <a:off x="503339" y="1750123"/>
            <a:ext cx="11241248" cy="4742752"/>
          </a:xfrm>
        </p:spPr>
        <p:txBody>
          <a:bodyPr>
            <a:normAutofit fontScale="70000" lnSpcReduction="20000"/>
          </a:bodyPr>
          <a:lstStyle/>
          <a:p>
            <a:r>
              <a:rPr lang="it-IT" dirty="0"/>
              <a:t>Come accaduto nel Nord del Paese, le città di medie e grandi dimensioni possono essere  luogo di progettazione di interventi finalizzati alla modernizzazione delle infrastrutture, alla riqualificazione di aree urbane, alla bonifica di siti dismessi o sottoutilizzati. La sfida per Napoli ha una dimensione di scala vasta, che va ben oltre i destini del comune centrale e si lega anche al tema della istituzione delle Città Metropolitane e alla definizione di strategie di sviluppo per i loro territori. Le Città Metropolitane del Mezzogiorno, Napoli, Bari, Palermo, Catania, Messina e Reggio Calabria, Cagliari sono anche città costiere e portuali, con un retroterra ricco di valori ambientali e culturali da mettere in gioco per migliorare l’attrattività turistica e la qualità della vita: si pensi ad esempio a Bari, alle filiere agroalimentari metropolitane dell’entroterra in connessione con la Fiera del Levante e il vicino porto commerciale e crocieristico, e alle relazioni ambientali costituite dalle “lame”, valli fluviali che originano nel vicino Parco Nazionale dell’Alta Murgia e convergono nella città, da mettere in sicurezza sotto il profilo idraulico, come premessa per una piena valorizzazione in chiave paesaggistica e fruitiva. L’efficientamento energetico degli involucri e dei complessi edilizi e lo sviluppo di tecnologie di produzione energetica che possono integrarsi negli edifici e nei quartieri, consentono ormai di promuovere “azioni pervasive”.</a:t>
            </a:r>
          </a:p>
          <a:p>
            <a:r>
              <a:rPr lang="it-IT" dirty="0"/>
              <a:t>Concretamente ci si scontra però anche con l’incapacità delle Amministrazioni locali (non solo al Sud, in questo caso) di gestire risorse pubbliche varate per interventi organici di rilancio delle città medio grandi. Esiste infatti un Programma Operativo Regionale Metro, nell’ambito del quale solo Firenze, Milano e Bari figurano come città virtuose, in grado di spendere i fondi messi a disposizione per interventi organici di riqualificazione e tutela del territorio metropolitano. Messina e Napoli (insieme a Bologna) mostrano una capacità di spesa (rispetto agli obiettivi previsti) pari allo 0,1%.</a:t>
            </a:r>
          </a:p>
        </p:txBody>
      </p:sp>
    </p:spTree>
    <p:extLst>
      <p:ext uri="{BB962C8B-B14F-4D97-AF65-F5344CB8AC3E}">
        <p14:creationId xmlns:p14="http://schemas.microsoft.com/office/powerpoint/2010/main" val="109045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D162E-AE0D-4FED-82F2-ADF97C660BDA}"/>
              </a:ext>
            </a:extLst>
          </p:cNvPr>
          <p:cNvSpPr>
            <a:spLocks noGrp="1"/>
          </p:cNvSpPr>
          <p:nvPr>
            <p:ph type="title"/>
          </p:nvPr>
        </p:nvSpPr>
        <p:spPr>
          <a:xfrm>
            <a:off x="528506" y="365125"/>
            <a:ext cx="10825294" cy="1824402"/>
          </a:xfrm>
        </p:spPr>
        <p:txBody>
          <a:bodyPr>
            <a:normAutofit/>
          </a:bodyPr>
          <a:lstStyle/>
          <a:p>
            <a:r>
              <a:rPr lang="it-IT" sz="3200" dirty="0"/>
              <a:t>PON Metro (dal 2014 al 2020, 900 milioni di euro da spendere per le città metropolitane. 90 milioni per ciascuna c.m. del Sud e 40 milioni per ciascuna </a:t>
            </a:r>
            <a:r>
              <a:rPr lang="it-IT" sz="3200" dirty="0" err="1"/>
              <a:t>c.m</a:t>
            </a:r>
            <a:r>
              <a:rPr lang="it-IT" sz="3200" dirty="0"/>
              <a:t> del Centro-Nord)</a:t>
            </a:r>
          </a:p>
        </p:txBody>
      </p:sp>
      <p:pic>
        <p:nvPicPr>
          <p:cNvPr id="3" name="Immagine 2">
            <a:extLst>
              <a:ext uri="{FF2B5EF4-FFF2-40B4-BE49-F238E27FC236}">
                <a16:creationId xmlns:a16="http://schemas.microsoft.com/office/drawing/2014/main" id="{2570D362-EA8B-40EB-90C3-E10437096E44}"/>
              </a:ext>
            </a:extLst>
          </p:cNvPr>
          <p:cNvPicPr>
            <a:picLocks noChangeAspect="1"/>
          </p:cNvPicPr>
          <p:nvPr/>
        </p:nvPicPr>
        <p:blipFill>
          <a:blip r:embed="rId2"/>
          <a:stretch>
            <a:fillRect/>
          </a:stretch>
        </p:blipFill>
        <p:spPr>
          <a:xfrm>
            <a:off x="1415351" y="2374389"/>
            <a:ext cx="8844384" cy="4483611"/>
          </a:xfrm>
          <a:prstGeom prst="rect">
            <a:avLst/>
          </a:prstGeom>
        </p:spPr>
      </p:pic>
    </p:spTree>
    <p:extLst>
      <p:ext uri="{BB962C8B-B14F-4D97-AF65-F5344CB8AC3E}">
        <p14:creationId xmlns:p14="http://schemas.microsoft.com/office/powerpoint/2010/main" val="202589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DA655-AF49-4501-98CB-533400AAE2E0}"/>
              </a:ext>
            </a:extLst>
          </p:cNvPr>
          <p:cNvSpPr>
            <a:spLocks noGrp="1"/>
          </p:cNvSpPr>
          <p:nvPr>
            <p:ph type="title"/>
          </p:nvPr>
        </p:nvSpPr>
        <p:spPr>
          <a:xfrm>
            <a:off x="578840" y="365125"/>
            <a:ext cx="10774960" cy="1325563"/>
          </a:xfrm>
        </p:spPr>
        <p:txBody>
          <a:bodyPr>
            <a:normAutofit fontScale="90000"/>
          </a:bodyPr>
          <a:lstStyle/>
          <a:p>
            <a:r>
              <a:rPr lang="it-IT" sz="4000" dirty="0">
                <a:solidFill>
                  <a:srgbClr val="FF0000"/>
                </a:solidFill>
              </a:rPr>
              <a:t>Rete logistica e infrastrutture di collegamento </a:t>
            </a:r>
            <a:r>
              <a:rPr lang="it-IT" sz="3100" dirty="0">
                <a:solidFill>
                  <a:srgbClr val="FF0000"/>
                </a:solidFill>
              </a:rPr>
              <a:t>(più avanti un focus su infrastrutture nel Mezzogiorno)</a:t>
            </a:r>
            <a:br>
              <a:rPr lang="it-IT" dirty="0">
                <a:solidFill>
                  <a:srgbClr val="FF0000"/>
                </a:solidFill>
              </a:rPr>
            </a:br>
            <a:r>
              <a:rPr lang="it-IT" sz="3200" dirty="0">
                <a:solidFill>
                  <a:srgbClr val="FF0000"/>
                </a:solidFill>
              </a:rPr>
              <a:t>(fonte: Svimez, SMR, Agenzia </a:t>
            </a:r>
            <a:r>
              <a:rPr lang="it-IT" sz="3200" dirty="0" err="1">
                <a:solidFill>
                  <a:srgbClr val="FF0000"/>
                </a:solidFill>
              </a:rPr>
              <a:t>pol</a:t>
            </a:r>
            <a:r>
              <a:rPr lang="it-IT" sz="3200" dirty="0">
                <a:solidFill>
                  <a:srgbClr val="FF0000"/>
                </a:solidFill>
              </a:rPr>
              <a:t>. di coesione)</a:t>
            </a:r>
          </a:p>
        </p:txBody>
      </p:sp>
      <p:sp>
        <p:nvSpPr>
          <p:cNvPr id="3" name="Segnaposto contenuto 2">
            <a:extLst>
              <a:ext uri="{FF2B5EF4-FFF2-40B4-BE49-F238E27FC236}">
                <a16:creationId xmlns:a16="http://schemas.microsoft.com/office/drawing/2014/main" id="{D15DE3A6-63C4-4018-8198-E06E6C7EB0AF}"/>
              </a:ext>
            </a:extLst>
          </p:cNvPr>
          <p:cNvSpPr>
            <a:spLocks noGrp="1"/>
          </p:cNvSpPr>
          <p:nvPr>
            <p:ph idx="1"/>
          </p:nvPr>
        </p:nvSpPr>
        <p:spPr>
          <a:xfrm>
            <a:off x="679508" y="1825624"/>
            <a:ext cx="10674292" cy="4541619"/>
          </a:xfrm>
        </p:spPr>
        <p:txBody>
          <a:bodyPr>
            <a:normAutofit fontScale="85000" lnSpcReduction="10000"/>
          </a:bodyPr>
          <a:lstStyle/>
          <a:p>
            <a:r>
              <a:rPr lang="it-IT" dirty="0"/>
              <a:t>Con molta retorica, da anni si continua a dire che, per la propria posizione, l’Italia ed il Mezzogiorno in particolare possono ambire a fungere da piattaforma del Mediterraneo. Al di là delle parole, in effetti le potenzialità per crescere ci sono, ma spesso mancano interventi di modernizzazione dei nodi e delle infrastrutture di rete esistenti effettuati in modo tempestivo, tali da permettere di cogliere le opportunità del variare dei flussi di merci e persone. I porti sono da tempo uno strumento di sviluppo in quanto la maggior parte delle merci esportate ed importate dall’Italia viaggia via mare. Il punto è che la rete dei trasporti in Italia e nel Mezzogiorno necessita di un potenziamento, di corretta manutenzione e di modernizzazione. Un «sistema integrato di atti» (es. Piano per la portualità e la logistica, Nuovo Fondo per le infrastrutture prioritarie e la progettazione, interventi per </a:t>
            </a:r>
            <a:r>
              <a:rPr lang="it-IT" dirty="0" err="1"/>
              <a:t>Marebonus</a:t>
            </a:r>
            <a:r>
              <a:rPr lang="it-IT" dirty="0"/>
              <a:t> e </a:t>
            </a:r>
            <a:r>
              <a:rPr lang="it-IT" dirty="0" err="1"/>
              <a:t>Ferrobonus</a:t>
            </a:r>
            <a:r>
              <a:rPr lang="it-IT" dirty="0"/>
              <a:t>, Piano straordinario per la mobilità turistica, Contratto di programma RFI, Contratto di Programma Anas) esistenti e varati negli scorsi anni definiscono, già oggi, un sistema di interventi sulle infrastrutture del Mezzogiorno</a:t>
            </a:r>
          </a:p>
        </p:txBody>
      </p:sp>
    </p:spTree>
    <p:extLst>
      <p:ext uri="{BB962C8B-B14F-4D97-AF65-F5344CB8AC3E}">
        <p14:creationId xmlns:p14="http://schemas.microsoft.com/office/powerpoint/2010/main" val="162724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DA655-AF49-4501-98CB-533400AAE2E0}"/>
              </a:ext>
            </a:extLst>
          </p:cNvPr>
          <p:cNvSpPr>
            <a:spLocks noGrp="1"/>
          </p:cNvSpPr>
          <p:nvPr>
            <p:ph type="title"/>
          </p:nvPr>
        </p:nvSpPr>
        <p:spPr>
          <a:xfrm>
            <a:off x="578840" y="365125"/>
            <a:ext cx="10774960" cy="1325563"/>
          </a:xfrm>
        </p:spPr>
        <p:txBody>
          <a:bodyPr>
            <a:normAutofit fontScale="90000"/>
          </a:bodyPr>
          <a:lstStyle/>
          <a:p>
            <a:r>
              <a:rPr lang="it-IT" dirty="0">
                <a:solidFill>
                  <a:srgbClr val="FF0000"/>
                </a:solidFill>
              </a:rPr>
              <a:t>Manutenzione del territorio a </a:t>
            </a:r>
            <a:r>
              <a:rPr lang="it-IT" i="1" dirty="0">
                <a:solidFill>
                  <a:srgbClr val="FF0000"/>
                </a:solidFill>
              </a:rPr>
              <a:t>azione di sistema </a:t>
            </a:r>
            <a:r>
              <a:rPr lang="it-IT" dirty="0">
                <a:solidFill>
                  <a:srgbClr val="FF0000"/>
                </a:solidFill>
              </a:rPr>
              <a:t>per la mitigazione del rischio</a:t>
            </a:r>
            <a:br>
              <a:rPr lang="it-IT" dirty="0">
                <a:solidFill>
                  <a:srgbClr val="FF0000"/>
                </a:solidFill>
              </a:rPr>
            </a:br>
            <a:r>
              <a:rPr lang="it-IT" sz="3200" dirty="0">
                <a:solidFill>
                  <a:srgbClr val="FF0000"/>
                </a:solidFill>
              </a:rPr>
              <a:t>(fonte: Istat, CNI, INGV)</a:t>
            </a:r>
          </a:p>
        </p:txBody>
      </p:sp>
      <p:sp>
        <p:nvSpPr>
          <p:cNvPr id="3" name="Segnaposto contenuto 2">
            <a:extLst>
              <a:ext uri="{FF2B5EF4-FFF2-40B4-BE49-F238E27FC236}">
                <a16:creationId xmlns:a16="http://schemas.microsoft.com/office/drawing/2014/main" id="{D15DE3A6-63C4-4018-8198-E06E6C7EB0AF}"/>
              </a:ext>
            </a:extLst>
          </p:cNvPr>
          <p:cNvSpPr>
            <a:spLocks noGrp="1"/>
          </p:cNvSpPr>
          <p:nvPr>
            <p:ph idx="1"/>
          </p:nvPr>
        </p:nvSpPr>
        <p:spPr>
          <a:xfrm>
            <a:off x="679508" y="1825624"/>
            <a:ext cx="10674292" cy="4541619"/>
          </a:xfrm>
        </p:spPr>
        <p:txBody>
          <a:bodyPr>
            <a:normAutofit lnSpcReduction="10000"/>
          </a:bodyPr>
          <a:lstStyle/>
          <a:p>
            <a:r>
              <a:rPr lang="it-IT" dirty="0"/>
              <a:t>In un contesto generalizzato di fragilità del territorio, le regioni meridionali registrano indicatori di esposizione al rischio (sismico e idrogeologico), maggiori rispetto al Centro-Nord. </a:t>
            </a:r>
          </a:p>
          <a:p>
            <a:r>
              <a:rPr lang="it-IT" dirty="0"/>
              <a:t>Nel Sud si concentra il 65% della popolazione residente nella zone a maggiore rischio sismico (Zona 1 e 2) ed il 64% del patrimonio edilizio esposto a maggiore rischio sismico.</a:t>
            </a:r>
          </a:p>
          <a:p>
            <a:r>
              <a:rPr lang="it-IT" dirty="0"/>
              <a:t>Al 2016 il 15% dei Comuni del Mezzogiorno risultava privo di piano di emergenza da rischio sismico a fronte del 14% a livello nazionale;</a:t>
            </a:r>
          </a:p>
          <a:p>
            <a:r>
              <a:rPr lang="it-IT" dirty="0"/>
              <a:t>Il Sud registra il più elevato indice di esposizione della popolazione a rischio frane: 5,3 abitanti per km2 (esposti) a fronte di una media nazionale di 2,9 abitanti per km2;</a:t>
            </a:r>
          </a:p>
          <a:p>
            <a:endParaRPr lang="it-IT" dirty="0"/>
          </a:p>
          <a:p>
            <a:pPr marL="0" indent="0">
              <a:buNone/>
            </a:pPr>
            <a:endParaRPr lang="it-IT" dirty="0"/>
          </a:p>
        </p:txBody>
      </p:sp>
    </p:spTree>
    <p:extLst>
      <p:ext uri="{BB962C8B-B14F-4D97-AF65-F5344CB8AC3E}">
        <p14:creationId xmlns:p14="http://schemas.microsoft.com/office/powerpoint/2010/main" val="311787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D205C-1E3A-4BCC-93A3-E96A09CE199E}"/>
              </a:ext>
            </a:extLst>
          </p:cNvPr>
          <p:cNvSpPr>
            <a:spLocks noGrp="1"/>
          </p:cNvSpPr>
          <p:nvPr>
            <p:ph type="title"/>
          </p:nvPr>
        </p:nvSpPr>
        <p:spPr>
          <a:xfrm>
            <a:off x="520117" y="90489"/>
            <a:ext cx="11048301" cy="1600199"/>
          </a:xfrm>
        </p:spPr>
        <p:txBody>
          <a:bodyPr>
            <a:noAutofit/>
          </a:bodyPr>
          <a:lstStyle/>
          <a:p>
            <a:r>
              <a:rPr lang="it-IT" sz="3600" dirty="0"/>
              <a:t>Un’azione sistematica di salvaguardia (e valorizzazione) del territorio e di diffusione della cultura della sicurezza è prioritaria anche attraverso il </a:t>
            </a:r>
            <a:r>
              <a:rPr lang="it-IT" sz="3600" dirty="0" err="1"/>
              <a:t>sismabonus</a:t>
            </a:r>
            <a:endParaRPr lang="it-IT" sz="3600" dirty="0"/>
          </a:p>
        </p:txBody>
      </p:sp>
      <p:pic>
        <p:nvPicPr>
          <p:cNvPr id="4" name="Immagine 3">
            <a:extLst>
              <a:ext uri="{FF2B5EF4-FFF2-40B4-BE49-F238E27FC236}">
                <a16:creationId xmlns:a16="http://schemas.microsoft.com/office/drawing/2014/main" id="{436EEA52-E287-468F-8E8A-B7A5F89D25D0}"/>
              </a:ext>
            </a:extLst>
          </p:cNvPr>
          <p:cNvPicPr>
            <a:picLocks noChangeAspect="1"/>
          </p:cNvPicPr>
          <p:nvPr/>
        </p:nvPicPr>
        <p:blipFill>
          <a:blip r:embed="rId2"/>
          <a:stretch>
            <a:fillRect/>
          </a:stretch>
        </p:blipFill>
        <p:spPr>
          <a:xfrm>
            <a:off x="345327" y="1791462"/>
            <a:ext cx="5134390" cy="2950799"/>
          </a:xfrm>
          <a:prstGeom prst="rect">
            <a:avLst/>
          </a:prstGeom>
        </p:spPr>
      </p:pic>
      <p:pic>
        <p:nvPicPr>
          <p:cNvPr id="5" name="Immagine 4">
            <a:extLst>
              <a:ext uri="{FF2B5EF4-FFF2-40B4-BE49-F238E27FC236}">
                <a16:creationId xmlns:a16="http://schemas.microsoft.com/office/drawing/2014/main" id="{78F33DFA-AB52-45C5-BC10-5EFB575E8F1B}"/>
              </a:ext>
            </a:extLst>
          </p:cNvPr>
          <p:cNvPicPr>
            <a:picLocks noChangeAspect="1"/>
          </p:cNvPicPr>
          <p:nvPr/>
        </p:nvPicPr>
        <p:blipFill>
          <a:blip r:embed="rId3"/>
          <a:stretch>
            <a:fillRect/>
          </a:stretch>
        </p:blipFill>
        <p:spPr>
          <a:xfrm>
            <a:off x="6839511" y="1690688"/>
            <a:ext cx="4643451" cy="2875443"/>
          </a:xfrm>
          <a:prstGeom prst="rect">
            <a:avLst/>
          </a:prstGeom>
        </p:spPr>
      </p:pic>
      <p:pic>
        <p:nvPicPr>
          <p:cNvPr id="6" name="Immagine 5">
            <a:extLst>
              <a:ext uri="{FF2B5EF4-FFF2-40B4-BE49-F238E27FC236}">
                <a16:creationId xmlns:a16="http://schemas.microsoft.com/office/drawing/2014/main" id="{86079C37-4798-4196-8165-168371724999}"/>
              </a:ext>
            </a:extLst>
          </p:cNvPr>
          <p:cNvPicPr>
            <a:picLocks noChangeAspect="1"/>
          </p:cNvPicPr>
          <p:nvPr/>
        </p:nvPicPr>
        <p:blipFill>
          <a:blip r:embed="rId4"/>
          <a:stretch>
            <a:fillRect/>
          </a:stretch>
        </p:blipFill>
        <p:spPr>
          <a:xfrm>
            <a:off x="4190361" y="4274609"/>
            <a:ext cx="4149315" cy="2492902"/>
          </a:xfrm>
          <a:prstGeom prst="rect">
            <a:avLst/>
          </a:prstGeom>
        </p:spPr>
      </p:pic>
      <p:pic>
        <p:nvPicPr>
          <p:cNvPr id="10" name="Immagine 9">
            <a:extLst>
              <a:ext uri="{FF2B5EF4-FFF2-40B4-BE49-F238E27FC236}">
                <a16:creationId xmlns:a16="http://schemas.microsoft.com/office/drawing/2014/main" id="{14C2781B-1D48-4E5C-9EB5-199F60736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3" y="4671530"/>
            <a:ext cx="2751464" cy="2064521"/>
          </a:xfrm>
          <a:prstGeom prst="rect">
            <a:avLst/>
          </a:prstGeom>
        </p:spPr>
      </p:pic>
      <p:pic>
        <p:nvPicPr>
          <p:cNvPr id="2050" name="Picture 2" descr="Risultati immagini per sismabonus">
            <a:extLst>
              <a:ext uri="{FF2B5EF4-FFF2-40B4-BE49-F238E27FC236}">
                <a16:creationId xmlns:a16="http://schemas.microsoft.com/office/drawing/2014/main" id="{08F478F2-E5C5-4250-A6A7-DDF5C90C3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2747" y="5008473"/>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7DC903A7-C33D-46F8-B3C9-79843F87FE2B}"/>
              </a:ext>
            </a:extLst>
          </p:cNvPr>
          <p:cNvSpPr txBox="1"/>
          <p:nvPr/>
        </p:nvSpPr>
        <p:spPr>
          <a:xfrm>
            <a:off x="8020809" y="6581001"/>
            <a:ext cx="4020215" cy="276999"/>
          </a:xfrm>
          <a:prstGeom prst="rect">
            <a:avLst/>
          </a:prstGeom>
          <a:noFill/>
        </p:spPr>
        <p:txBody>
          <a:bodyPr wrap="square" rtlCol="0">
            <a:spAutoFit/>
          </a:bodyPr>
          <a:lstStyle/>
          <a:p>
            <a:r>
              <a:rPr lang="it-IT" sz="1200" dirty="0"/>
              <a:t>Fonte: elaborazione Centro Studi Cni su dati Istat e INGV</a:t>
            </a:r>
          </a:p>
        </p:txBody>
      </p:sp>
    </p:spTree>
    <p:extLst>
      <p:ext uri="{BB962C8B-B14F-4D97-AF65-F5344CB8AC3E}">
        <p14:creationId xmlns:p14="http://schemas.microsoft.com/office/powerpoint/2010/main" val="1344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3DA655-AF49-4501-98CB-533400AAE2E0}"/>
              </a:ext>
            </a:extLst>
          </p:cNvPr>
          <p:cNvSpPr>
            <a:spLocks noGrp="1"/>
          </p:cNvSpPr>
          <p:nvPr>
            <p:ph type="title"/>
          </p:nvPr>
        </p:nvSpPr>
        <p:spPr>
          <a:xfrm>
            <a:off x="578840" y="201337"/>
            <a:ext cx="10774960" cy="956854"/>
          </a:xfrm>
        </p:spPr>
        <p:txBody>
          <a:bodyPr>
            <a:normAutofit fontScale="90000"/>
          </a:bodyPr>
          <a:lstStyle/>
          <a:p>
            <a:r>
              <a:rPr lang="it-IT" dirty="0">
                <a:solidFill>
                  <a:srgbClr val="FF0000"/>
                </a:solidFill>
              </a:rPr>
              <a:t>Filiere produttive e innovazione</a:t>
            </a:r>
            <a:br>
              <a:rPr lang="it-IT" dirty="0">
                <a:solidFill>
                  <a:srgbClr val="FF0000"/>
                </a:solidFill>
              </a:rPr>
            </a:br>
            <a:endParaRPr lang="it-IT" sz="3200" dirty="0">
              <a:solidFill>
                <a:srgbClr val="FF0000"/>
              </a:solidFill>
            </a:endParaRPr>
          </a:p>
        </p:txBody>
      </p:sp>
      <p:sp>
        <p:nvSpPr>
          <p:cNvPr id="3" name="Segnaposto contenuto 2">
            <a:extLst>
              <a:ext uri="{FF2B5EF4-FFF2-40B4-BE49-F238E27FC236}">
                <a16:creationId xmlns:a16="http://schemas.microsoft.com/office/drawing/2014/main" id="{D15DE3A6-63C4-4018-8198-E06E6C7EB0AF}"/>
              </a:ext>
            </a:extLst>
          </p:cNvPr>
          <p:cNvSpPr>
            <a:spLocks noGrp="1"/>
          </p:cNvSpPr>
          <p:nvPr>
            <p:ph idx="1"/>
          </p:nvPr>
        </p:nvSpPr>
        <p:spPr>
          <a:xfrm>
            <a:off x="486561" y="805853"/>
            <a:ext cx="10674292" cy="2415519"/>
          </a:xfrm>
        </p:spPr>
        <p:txBody>
          <a:bodyPr>
            <a:normAutofit/>
          </a:bodyPr>
          <a:lstStyle/>
          <a:p>
            <a:r>
              <a:rPr lang="it-IT" sz="2000" dirty="0"/>
              <a:t>Da tempo sono state identificate delle filiere produttive di eccellenza che rappresentano un motore della crescita nel Mezzogiorno: agroalimentare, aerospaziale, automotive, abbigliamento/calzature/conceria, meccanica e automazione, mobili, turismo;</a:t>
            </a:r>
          </a:p>
          <a:p>
            <a:r>
              <a:rPr lang="it-IT" sz="2000" dirty="0"/>
              <a:t>La retorica che da anni ripete che le imprese del Mezzogiorno necessitano di più innovazione corrisponde in massima parte alla realtà. L’ingegneria può svolgere un ruolo importante, ma la questione è complessa</a:t>
            </a:r>
          </a:p>
          <a:p>
            <a:pPr marL="0" indent="0">
              <a:buNone/>
            </a:pPr>
            <a:endParaRPr lang="it-IT" dirty="0"/>
          </a:p>
        </p:txBody>
      </p:sp>
      <p:pic>
        <p:nvPicPr>
          <p:cNvPr id="5" name="Immagine 4">
            <a:extLst>
              <a:ext uri="{FF2B5EF4-FFF2-40B4-BE49-F238E27FC236}">
                <a16:creationId xmlns:a16="http://schemas.microsoft.com/office/drawing/2014/main" id="{516B9101-F4A4-4F05-9B6C-3EE77DFCD78D}"/>
              </a:ext>
            </a:extLst>
          </p:cNvPr>
          <p:cNvPicPr>
            <a:picLocks noChangeAspect="1"/>
          </p:cNvPicPr>
          <p:nvPr/>
        </p:nvPicPr>
        <p:blipFill>
          <a:blip r:embed="rId2"/>
          <a:stretch>
            <a:fillRect/>
          </a:stretch>
        </p:blipFill>
        <p:spPr>
          <a:xfrm>
            <a:off x="184556" y="3029508"/>
            <a:ext cx="5063901" cy="3022639"/>
          </a:xfrm>
          <a:prstGeom prst="rect">
            <a:avLst/>
          </a:prstGeom>
        </p:spPr>
      </p:pic>
      <p:pic>
        <p:nvPicPr>
          <p:cNvPr id="6" name="Immagine 5">
            <a:extLst>
              <a:ext uri="{FF2B5EF4-FFF2-40B4-BE49-F238E27FC236}">
                <a16:creationId xmlns:a16="http://schemas.microsoft.com/office/drawing/2014/main" id="{A4217567-6282-4D9F-B2C3-5D6307D4841C}"/>
              </a:ext>
            </a:extLst>
          </p:cNvPr>
          <p:cNvPicPr>
            <a:picLocks noChangeAspect="1"/>
          </p:cNvPicPr>
          <p:nvPr/>
        </p:nvPicPr>
        <p:blipFill>
          <a:blip r:embed="rId3"/>
          <a:stretch>
            <a:fillRect/>
          </a:stretch>
        </p:blipFill>
        <p:spPr>
          <a:xfrm>
            <a:off x="6259683" y="2835479"/>
            <a:ext cx="5094117" cy="3424730"/>
          </a:xfrm>
          <a:prstGeom prst="rect">
            <a:avLst/>
          </a:prstGeom>
        </p:spPr>
      </p:pic>
      <p:sp>
        <p:nvSpPr>
          <p:cNvPr id="7" name="CasellaDiTesto 6">
            <a:extLst>
              <a:ext uri="{FF2B5EF4-FFF2-40B4-BE49-F238E27FC236}">
                <a16:creationId xmlns:a16="http://schemas.microsoft.com/office/drawing/2014/main" id="{C0378568-9D43-4869-A3B1-C9B866CDA8E6}"/>
              </a:ext>
            </a:extLst>
          </p:cNvPr>
          <p:cNvSpPr txBox="1"/>
          <p:nvPr/>
        </p:nvSpPr>
        <p:spPr>
          <a:xfrm>
            <a:off x="411995" y="6446777"/>
            <a:ext cx="4020215" cy="276999"/>
          </a:xfrm>
          <a:prstGeom prst="rect">
            <a:avLst/>
          </a:prstGeom>
          <a:noFill/>
        </p:spPr>
        <p:txBody>
          <a:bodyPr wrap="square" rtlCol="0">
            <a:spAutoFit/>
          </a:bodyPr>
          <a:lstStyle/>
          <a:p>
            <a:r>
              <a:rPr lang="it-IT" sz="1200" dirty="0"/>
              <a:t>Fonte: elaborazione Centro Studi Cni su dati Istat</a:t>
            </a:r>
          </a:p>
        </p:txBody>
      </p:sp>
    </p:spTree>
    <p:extLst>
      <p:ext uri="{BB962C8B-B14F-4D97-AF65-F5344CB8AC3E}">
        <p14:creationId xmlns:p14="http://schemas.microsoft.com/office/powerpoint/2010/main" val="110527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FDFAFF-3C16-4576-BF64-EE94D6CC61DC}"/>
              </a:ext>
            </a:extLst>
          </p:cNvPr>
          <p:cNvSpPr>
            <a:spLocks noGrp="1"/>
          </p:cNvSpPr>
          <p:nvPr>
            <p:ph type="title"/>
          </p:nvPr>
        </p:nvSpPr>
        <p:spPr>
          <a:xfrm>
            <a:off x="385195" y="494951"/>
            <a:ext cx="10515600" cy="2758976"/>
          </a:xfrm>
        </p:spPr>
        <p:txBody>
          <a:bodyPr>
            <a:noAutofit/>
          </a:bodyPr>
          <a:lstStyle/>
          <a:p>
            <a:pPr algn="ctr"/>
            <a:r>
              <a:rPr lang="it-IT" sz="4800" dirty="0">
                <a:solidFill>
                  <a:srgbClr val="FF0000"/>
                </a:solidFill>
              </a:rPr>
              <a:t>Focus</a:t>
            </a:r>
            <a:r>
              <a:rPr lang="it-IT" sz="3200" dirty="0">
                <a:solidFill>
                  <a:srgbClr val="FF0000"/>
                </a:solidFill>
              </a:rPr>
              <a:t> </a:t>
            </a:r>
            <a:br>
              <a:rPr lang="it-IT" sz="3200" dirty="0">
                <a:solidFill>
                  <a:srgbClr val="FF0000"/>
                </a:solidFill>
              </a:rPr>
            </a:br>
            <a:r>
              <a:rPr lang="it-IT" sz="3200" dirty="0">
                <a:solidFill>
                  <a:srgbClr val="FF0000"/>
                </a:solidFill>
              </a:rPr>
              <a:t>Tra le diverse opzioni e proposte, quelle legate al </a:t>
            </a:r>
            <a:r>
              <a:rPr lang="it-IT" sz="3200" b="1" u="sng" dirty="0">
                <a:solidFill>
                  <a:srgbClr val="FF0000"/>
                </a:solidFill>
              </a:rPr>
              <a:t>potenziamento delle Infrastrutture</a:t>
            </a:r>
            <a:r>
              <a:rPr lang="it-IT" sz="3200" u="sng" dirty="0">
                <a:solidFill>
                  <a:srgbClr val="FF0000"/>
                </a:solidFill>
              </a:rPr>
              <a:t> </a:t>
            </a:r>
            <a:r>
              <a:rPr lang="it-IT" sz="3200" dirty="0">
                <a:solidFill>
                  <a:srgbClr val="FF0000"/>
                </a:solidFill>
              </a:rPr>
              <a:t>rappresentano, forse, il principale strumento per la crescita del Mezzogiorno</a:t>
            </a:r>
            <a:br>
              <a:rPr lang="it-IT" sz="3200" dirty="0">
                <a:solidFill>
                  <a:srgbClr val="FF0000"/>
                </a:solidFill>
              </a:rPr>
            </a:br>
            <a:br>
              <a:rPr lang="it-IT" sz="3200" dirty="0">
                <a:solidFill>
                  <a:srgbClr val="FF0000"/>
                </a:solidFill>
              </a:rPr>
            </a:br>
            <a:r>
              <a:rPr lang="it-IT" sz="3200" dirty="0">
                <a:solidFill>
                  <a:srgbClr val="FF0000"/>
                </a:solidFill>
              </a:rPr>
              <a:t>Nel fare </a:t>
            </a:r>
            <a:r>
              <a:rPr lang="it-IT" sz="3200" b="1" u="sng" dirty="0">
                <a:solidFill>
                  <a:srgbClr val="FF0000"/>
                </a:solidFill>
              </a:rPr>
              <a:t>delle proposte ragioniamo</a:t>
            </a:r>
            <a:r>
              <a:rPr lang="it-IT" sz="3200" dirty="0">
                <a:solidFill>
                  <a:srgbClr val="FF0000"/>
                </a:solidFill>
              </a:rPr>
              <a:t>, però, sugli investimenti ed interventi già programmati dallo Stato</a:t>
            </a:r>
          </a:p>
        </p:txBody>
      </p:sp>
      <p:pic>
        <p:nvPicPr>
          <p:cNvPr id="4" name="Immagine 3">
            <a:extLst>
              <a:ext uri="{FF2B5EF4-FFF2-40B4-BE49-F238E27FC236}">
                <a16:creationId xmlns:a16="http://schemas.microsoft.com/office/drawing/2014/main" id="{A2020655-3003-44EC-97FB-7093F709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7" y="3429000"/>
            <a:ext cx="4672580" cy="3107636"/>
          </a:xfrm>
          <a:prstGeom prst="rect">
            <a:avLst/>
          </a:prstGeom>
        </p:spPr>
      </p:pic>
      <p:pic>
        <p:nvPicPr>
          <p:cNvPr id="3074" name="Picture 2" descr="Risultati immagini per infrastrutture porti">
            <a:extLst>
              <a:ext uri="{FF2B5EF4-FFF2-40B4-BE49-F238E27FC236}">
                <a16:creationId xmlns:a16="http://schemas.microsoft.com/office/drawing/2014/main" id="{90EB136C-2785-4326-B3FC-9C21867B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561" y="3664988"/>
            <a:ext cx="4098873" cy="2436787"/>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AFBC38A0-E49D-4925-B188-EB2EA0A4F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536" y="4596861"/>
            <a:ext cx="4407017" cy="2132140"/>
          </a:xfrm>
          <a:prstGeom prst="rect">
            <a:avLst/>
          </a:prstGeom>
        </p:spPr>
      </p:pic>
    </p:spTree>
    <p:extLst>
      <p:ext uri="{BB962C8B-B14F-4D97-AF65-F5344CB8AC3E}">
        <p14:creationId xmlns:p14="http://schemas.microsoft.com/office/powerpoint/2010/main" val="9208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0649D6-6356-4F17-BA07-20C3949D4A75}"/>
              </a:ext>
            </a:extLst>
          </p:cNvPr>
          <p:cNvSpPr>
            <a:spLocks noGrp="1"/>
          </p:cNvSpPr>
          <p:nvPr>
            <p:ph type="title"/>
          </p:nvPr>
        </p:nvSpPr>
        <p:spPr>
          <a:xfrm>
            <a:off x="444616" y="126404"/>
            <a:ext cx="10964412" cy="4353886"/>
          </a:xfrm>
        </p:spPr>
        <p:txBody>
          <a:bodyPr>
            <a:normAutofit fontScale="90000"/>
          </a:bodyPr>
          <a:lstStyle/>
          <a:p>
            <a:r>
              <a:rPr lang="it-IT" dirty="0">
                <a:solidFill>
                  <a:srgbClr val="FF0000"/>
                </a:solidFill>
              </a:rPr>
              <a:t>Ad oggi, e fino a quando il MIT ed il Governo non definiranno nuovi programmi infrastrutturali, gli interventi sono quelli identificati dalla Struttura di missione del MIT e segnalati a febbraio 2018. </a:t>
            </a:r>
            <a:br>
              <a:rPr lang="it-IT" dirty="0">
                <a:solidFill>
                  <a:srgbClr val="FF0000"/>
                </a:solidFill>
              </a:rPr>
            </a:br>
            <a:r>
              <a:rPr lang="it-IT" dirty="0">
                <a:solidFill>
                  <a:srgbClr val="FF0000"/>
                </a:solidFill>
              </a:rPr>
              <a:t>Concretamente quale è </a:t>
            </a:r>
            <a:r>
              <a:rPr lang="it-IT" sz="6000" b="1" dirty="0">
                <a:solidFill>
                  <a:srgbClr val="FF0000"/>
                </a:solidFill>
              </a:rPr>
              <a:t>l’ordine di grandezza </a:t>
            </a:r>
            <a:r>
              <a:rPr lang="it-IT" dirty="0">
                <a:solidFill>
                  <a:srgbClr val="FF0000"/>
                </a:solidFill>
              </a:rPr>
              <a:t>degli investimenti per opere pubbliche relative ad infrastrutture di collegamento?</a:t>
            </a:r>
            <a:endParaRPr lang="it-IT" dirty="0"/>
          </a:p>
        </p:txBody>
      </p:sp>
      <p:pic>
        <p:nvPicPr>
          <p:cNvPr id="4" name="Immagine 3">
            <a:extLst>
              <a:ext uri="{FF2B5EF4-FFF2-40B4-BE49-F238E27FC236}">
                <a16:creationId xmlns:a16="http://schemas.microsoft.com/office/drawing/2014/main" id="{F26EADAE-C565-4BC4-A39A-D79669F67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919" y="4504803"/>
            <a:ext cx="5007878" cy="2283812"/>
          </a:xfrm>
          <a:prstGeom prst="rect">
            <a:avLst/>
          </a:prstGeom>
        </p:spPr>
      </p:pic>
      <p:sp>
        <p:nvSpPr>
          <p:cNvPr id="3" name="CasellaDiTesto 2">
            <a:extLst>
              <a:ext uri="{FF2B5EF4-FFF2-40B4-BE49-F238E27FC236}">
                <a16:creationId xmlns:a16="http://schemas.microsoft.com/office/drawing/2014/main" id="{0813C4C8-5DE0-4D4E-96A4-608ED2EC6F5A}"/>
              </a:ext>
            </a:extLst>
          </p:cNvPr>
          <p:cNvSpPr txBox="1"/>
          <p:nvPr/>
        </p:nvSpPr>
        <p:spPr>
          <a:xfrm>
            <a:off x="243280" y="4480291"/>
            <a:ext cx="3775046" cy="1754326"/>
          </a:xfrm>
          <a:prstGeom prst="rect">
            <a:avLst/>
          </a:prstGeom>
          <a:noFill/>
        </p:spPr>
        <p:txBody>
          <a:bodyPr wrap="square" rtlCol="0">
            <a:spAutoFit/>
          </a:bodyPr>
          <a:lstStyle/>
          <a:p>
            <a:r>
              <a:rPr lang="it-IT" dirty="0"/>
              <a:t>Tra interventi già messi a bilancio (58% del totale </a:t>
            </a:r>
            <a:r>
              <a:rPr lang="it-IT" dirty="0" err="1"/>
              <a:t>risorsegli</a:t>
            </a:r>
            <a:r>
              <a:rPr lang="it-IT" dirty="0"/>
              <a:t> </a:t>
            </a:r>
            <a:r>
              <a:rPr lang="it-IT" i="1" dirty="0"/>
              <a:t>investimenti in infrastrutture per il Mezzogiorno </a:t>
            </a:r>
            <a:r>
              <a:rPr lang="it-IT" dirty="0"/>
              <a:t>ammontano a 49,4 miliardi di euro, che arrivano a 57 miliardi con le spese per la mobilità urbana</a:t>
            </a:r>
          </a:p>
        </p:txBody>
      </p:sp>
      <p:sp>
        <p:nvSpPr>
          <p:cNvPr id="5" name="CasellaDiTesto 4">
            <a:extLst>
              <a:ext uri="{FF2B5EF4-FFF2-40B4-BE49-F238E27FC236}">
                <a16:creationId xmlns:a16="http://schemas.microsoft.com/office/drawing/2014/main" id="{A8C26430-3EE4-4279-B50F-BEBBD471D4DD}"/>
              </a:ext>
            </a:extLst>
          </p:cNvPr>
          <p:cNvSpPr txBox="1"/>
          <p:nvPr/>
        </p:nvSpPr>
        <p:spPr>
          <a:xfrm>
            <a:off x="3534563" y="5715933"/>
            <a:ext cx="4639113" cy="1015663"/>
          </a:xfrm>
          <a:prstGeom prst="rect">
            <a:avLst/>
          </a:prstGeom>
          <a:noFill/>
        </p:spPr>
        <p:txBody>
          <a:bodyPr wrap="square" rtlCol="0">
            <a:spAutoFit/>
          </a:bodyPr>
          <a:lstStyle/>
          <a:p>
            <a:r>
              <a:rPr lang="it-IT" sz="6000" dirty="0">
                <a:solidFill>
                  <a:srgbClr val="FF0000"/>
                </a:solidFill>
              </a:rPr>
              <a:t>49,4 </a:t>
            </a:r>
            <a:r>
              <a:rPr lang="it-IT" sz="6000" dirty="0" err="1">
                <a:solidFill>
                  <a:srgbClr val="FF0000"/>
                </a:solidFill>
              </a:rPr>
              <a:t>mld</a:t>
            </a:r>
            <a:r>
              <a:rPr lang="it-IT" sz="6000" dirty="0">
                <a:solidFill>
                  <a:srgbClr val="FF0000"/>
                </a:solidFill>
              </a:rPr>
              <a:t> euro</a:t>
            </a:r>
          </a:p>
        </p:txBody>
      </p:sp>
    </p:spTree>
    <p:extLst>
      <p:ext uri="{BB962C8B-B14F-4D97-AF65-F5344CB8AC3E}">
        <p14:creationId xmlns:p14="http://schemas.microsoft.com/office/powerpoint/2010/main" val="126985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F6EF92-5D17-456E-9E06-C0D47C331CA3}"/>
              </a:ext>
            </a:extLst>
          </p:cNvPr>
          <p:cNvSpPr>
            <a:spLocks noGrp="1"/>
          </p:cNvSpPr>
          <p:nvPr>
            <p:ph type="title"/>
          </p:nvPr>
        </p:nvSpPr>
        <p:spPr>
          <a:xfrm>
            <a:off x="276837" y="358378"/>
            <a:ext cx="11563524" cy="1119725"/>
          </a:xfrm>
        </p:spPr>
        <p:txBody>
          <a:bodyPr>
            <a:noAutofit/>
          </a:bodyPr>
          <a:lstStyle/>
          <a:p>
            <a:pPr algn="ctr"/>
            <a:r>
              <a:rPr lang="it-IT" sz="6000" b="1" dirty="0">
                <a:solidFill>
                  <a:srgbClr val="FF0000"/>
                </a:solidFill>
              </a:rPr>
              <a:t>49,4 miliardi per il Sud, per fare cosa?</a:t>
            </a:r>
          </a:p>
        </p:txBody>
      </p:sp>
      <p:sp>
        <p:nvSpPr>
          <p:cNvPr id="3" name="Segnaposto contenuto 2">
            <a:extLst>
              <a:ext uri="{FF2B5EF4-FFF2-40B4-BE49-F238E27FC236}">
                <a16:creationId xmlns:a16="http://schemas.microsoft.com/office/drawing/2014/main" id="{8AC0FC35-750E-4C14-A4B3-DDB9A456F382}"/>
              </a:ext>
            </a:extLst>
          </p:cNvPr>
          <p:cNvSpPr>
            <a:spLocks noGrp="1"/>
          </p:cNvSpPr>
          <p:nvPr>
            <p:ph idx="1"/>
          </p:nvPr>
        </p:nvSpPr>
        <p:spPr>
          <a:xfrm>
            <a:off x="523613" y="1607511"/>
            <a:ext cx="10830186" cy="4340283"/>
          </a:xfrm>
        </p:spPr>
        <p:txBody>
          <a:bodyPr>
            <a:normAutofit fontScale="92500" lnSpcReduction="10000"/>
          </a:bodyPr>
          <a:lstStyle/>
          <a:p>
            <a:r>
              <a:rPr lang="it-IT" dirty="0">
                <a:solidFill>
                  <a:srgbClr val="FF0000"/>
                </a:solidFill>
              </a:rPr>
              <a:t>Ferro</a:t>
            </a:r>
            <a:r>
              <a:rPr lang="it-IT" dirty="0"/>
              <a:t>: velocizzazione tratte, potenziamento tratte, realizzazione nuove linee ferroviarie, raddoppio linee, sistemi di segnalamento, sicurezza galleria, soppressione passaggi a livello</a:t>
            </a:r>
          </a:p>
          <a:p>
            <a:r>
              <a:rPr lang="it-IT" dirty="0">
                <a:solidFill>
                  <a:srgbClr val="FF0000"/>
                </a:solidFill>
              </a:rPr>
              <a:t>Strade</a:t>
            </a:r>
            <a:r>
              <a:rPr lang="it-IT" dirty="0"/>
              <a:t>: riqualificazione, messa in sicurezza tratte, adeguamento collegamenti, completamento lotti;</a:t>
            </a:r>
          </a:p>
          <a:p>
            <a:r>
              <a:rPr lang="it-IT" dirty="0">
                <a:solidFill>
                  <a:srgbClr val="FF0000"/>
                </a:solidFill>
              </a:rPr>
              <a:t>Portualità</a:t>
            </a:r>
            <a:r>
              <a:rPr lang="it-IT" dirty="0"/>
              <a:t>: opere di manutenzione, digitalizzazione, ultimo miglio ferroviario, energia e ambiente, realizzazione o rifacimento waterfront e servizi croceristici</a:t>
            </a:r>
          </a:p>
          <a:p>
            <a:r>
              <a:rPr lang="it-IT" dirty="0">
                <a:solidFill>
                  <a:srgbClr val="FF0000"/>
                </a:solidFill>
              </a:rPr>
              <a:t>Aeroporti</a:t>
            </a:r>
            <a:r>
              <a:rPr lang="it-IT" dirty="0"/>
              <a:t>: opere adeguamento piste (decollo-atterraggio), collegamenti aeroporto-nodo metropolitano di riferimento</a:t>
            </a:r>
          </a:p>
          <a:p>
            <a:r>
              <a:rPr lang="it-IT" dirty="0">
                <a:solidFill>
                  <a:srgbClr val="FF0000"/>
                </a:solidFill>
              </a:rPr>
              <a:t>Mobilità urbana</a:t>
            </a:r>
            <a:r>
              <a:rPr lang="it-IT" dirty="0"/>
              <a:t>: acquisto mezzi di trasporto per rinnovo flotta</a:t>
            </a:r>
          </a:p>
        </p:txBody>
      </p:sp>
      <p:pic>
        <p:nvPicPr>
          <p:cNvPr id="5" name="Immagine 4">
            <a:extLst>
              <a:ext uri="{FF2B5EF4-FFF2-40B4-BE49-F238E27FC236}">
                <a16:creationId xmlns:a16="http://schemas.microsoft.com/office/drawing/2014/main" id="{784464FB-B09A-4427-B120-6E9D6A396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6073" y="4884687"/>
            <a:ext cx="807294" cy="607808"/>
          </a:xfrm>
          <a:prstGeom prst="rect">
            <a:avLst/>
          </a:prstGeom>
        </p:spPr>
      </p:pic>
      <p:pic>
        <p:nvPicPr>
          <p:cNvPr id="7" name="Immagine 6">
            <a:extLst>
              <a:ext uri="{FF2B5EF4-FFF2-40B4-BE49-F238E27FC236}">
                <a16:creationId xmlns:a16="http://schemas.microsoft.com/office/drawing/2014/main" id="{E334E8DF-AAA6-463B-B79E-A3C49D6C1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09720" y="1669409"/>
            <a:ext cx="809406" cy="809406"/>
          </a:xfrm>
          <a:prstGeom prst="rect">
            <a:avLst/>
          </a:prstGeom>
        </p:spPr>
      </p:pic>
      <p:pic>
        <p:nvPicPr>
          <p:cNvPr id="2050" name="Picture 2" descr="Risultati immagini per disegno strade">
            <a:extLst>
              <a:ext uri="{FF2B5EF4-FFF2-40B4-BE49-F238E27FC236}">
                <a16:creationId xmlns:a16="http://schemas.microsoft.com/office/drawing/2014/main" id="{43AFBA59-CD80-4BD1-BFC3-718556196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799" y="2737630"/>
            <a:ext cx="782108" cy="774933"/>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4956F2C2-53E7-4875-8F24-8EDAE0962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950152" y="3771378"/>
            <a:ext cx="667202" cy="652506"/>
          </a:xfrm>
          <a:prstGeom prst="rect">
            <a:avLst/>
          </a:prstGeom>
        </p:spPr>
      </p:pic>
    </p:spTree>
    <p:extLst>
      <p:ext uri="{BB962C8B-B14F-4D97-AF65-F5344CB8AC3E}">
        <p14:creationId xmlns:p14="http://schemas.microsoft.com/office/powerpoint/2010/main" val="25591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7996A-7515-4D2B-85C8-FD3281468622}"/>
              </a:ext>
            </a:extLst>
          </p:cNvPr>
          <p:cNvSpPr>
            <a:spLocks noGrp="1"/>
          </p:cNvSpPr>
          <p:nvPr>
            <p:ph type="title"/>
          </p:nvPr>
        </p:nvSpPr>
        <p:spPr>
          <a:xfrm>
            <a:off x="652079" y="346148"/>
            <a:ext cx="10713441" cy="1245561"/>
          </a:xfrm>
        </p:spPr>
        <p:txBody>
          <a:bodyPr>
            <a:normAutofit fontScale="90000"/>
          </a:bodyPr>
          <a:lstStyle/>
          <a:p>
            <a:pPr algn="ctr"/>
            <a:r>
              <a:rPr lang="it-IT" dirty="0"/>
              <a:t>Qualche dato per capire lo </a:t>
            </a:r>
            <a:r>
              <a:rPr lang="it-IT" i="1" dirty="0"/>
              <a:t>stato dell’arte </a:t>
            </a:r>
            <a:r>
              <a:rPr lang="it-IT" dirty="0"/>
              <a:t>al Sud</a:t>
            </a:r>
          </a:p>
        </p:txBody>
      </p:sp>
      <p:pic>
        <p:nvPicPr>
          <p:cNvPr id="1026" name="Picture 2" descr="Risultati immagini per immagine sud italia">
            <a:extLst>
              <a:ext uri="{FF2B5EF4-FFF2-40B4-BE49-F238E27FC236}">
                <a16:creationId xmlns:a16="http://schemas.microsoft.com/office/drawing/2014/main" id="{80BB5595-DC82-432A-A413-533F5A4CC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800" y="2690769"/>
            <a:ext cx="5987066" cy="319830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2A94C4F3-8A85-482A-AB5C-694FBF59D3DD}"/>
              </a:ext>
            </a:extLst>
          </p:cNvPr>
          <p:cNvSpPr txBox="1"/>
          <p:nvPr/>
        </p:nvSpPr>
        <p:spPr>
          <a:xfrm>
            <a:off x="318782" y="1591709"/>
            <a:ext cx="5301842" cy="4524315"/>
          </a:xfrm>
          <a:prstGeom prst="rect">
            <a:avLst/>
          </a:prstGeom>
          <a:noFill/>
        </p:spPr>
        <p:txBody>
          <a:bodyPr wrap="square" rtlCol="0">
            <a:spAutoFit/>
          </a:bodyPr>
          <a:lstStyle/>
          <a:p>
            <a:r>
              <a:rPr lang="it-IT" dirty="0"/>
              <a:t>Da sempre l’insieme delle regioni meridionali rappresenta la parte a minore crescita e capacità di sviluppo se messa a confronto con le dinamiche economiche del Centro-Nord.</a:t>
            </a:r>
          </a:p>
          <a:p>
            <a:endParaRPr lang="it-IT" dirty="0"/>
          </a:p>
          <a:p>
            <a:r>
              <a:rPr lang="it-IT" dirty="0"/>
              <a:t>Maggiori tassi di disoccupazione, minore reddito pro-capite, minore presenza di imprese private sono solo alcuni degli indicatori del divario Sud-Nord.</a:t>
            </a:r>
          </a:p>
          <a:p>
            <a:endParaRPr lang="it-IT" dirty="0"/>
          </a:p>
          <a:p>
            <a:r>
              <a:rPr lang="it-IT" dirty="0"/>
              <a:t>L’ultima lunga crisi economica, iniziata nel 2008 e terminata nel 2016, che ha colpito tutto il Paese, si è rivelata ancora più evidente nel Mezzogiorno rispetto al Centro-Nord. </a:t>
            </a:r>
            <a:r>
              <a:rPr lang="it-IT" dirty="0">
                <a:solidFill>
                  <a:srgbClr val="FF0000"/>
                </a:solidFill>
              </a:rPr>
              <a:t>Tra il 2008 e il 2017 il Pil in Italia ha registrato una riduzione (in termini reali) del 5,5%, mentre il Mezzogiorno ha registrato una flessione del 10,0%.</a:t>
            </a:r>
            <a:r>
              <a:rPr lang="it-IT" dirty="0"/>
              <a:t> </a:t>
            </a:r>
          </a:p>
        </p:txBody>
      </p:sp>
    </p:spTree>
    <p:extLst>
      <p:ext uri="{BB962C8B-B14F-4D97-AF65-F5344CB8AC3E}">
        <p14:creationId xmlns:p14="http://schemas.microsoft.com/office/powerpoint/2010/main" val="4137169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7582E-BF9F-4844-80AC-2FD158AC2181}"/>
              </a:ext>
            </a:extLst>
          </p:cNvPr>
          <p:cNvSpPr>
            <a:spLocks noGrp="1"/>
          </p:cNvSpPr>
          <p:nvPr>
            <p:ph type="title"/>
          </p:nvPr>
        </p:nvSpPr>
        <p:spPr>
          <a:xfrm>
            <a:off x="595618" y="1262747"/>
            <a:ext cx="11023134" cy="1472064"/>
          </a:xfrm>
        </p:spPr>
        <p:txBody>
          <a:bodyPr>
            <a:noAutofit/>
          </a:bodyPr>
          <a:lstStyle/>
          <a:p>
            <a:pPr algn="ctr"/>
            <a:r>
              <a:rPr lang="it-IT" sz="6000" dirty="0">
                <a:solidFill>
                  <a:srgbClr val="FF0000"/>
                </a:solidFill>
              </a:rPr>
              <a:t>Dettaglio opere infrastrutturali programmate per il Sud</a:t>
            </a:r>
          </a:p>
        </p:txBody>
      </p:sp>
      <p:pic>
        <p:nvPicPr>
          <p:cNvPr id="3" name="Immagine 2">
            <a:extLst>
              <a:ext uri="{FF2B5EF4-FFF2-40B4-BE49-F238E27FC236}">
                <a16:creationId xmlns:a16="http://schemas.microsoft.com/office/drawing/2014/main" id="{1508FC7F-DA2C-49B2-B35A-ED08B8428A93}"/>
              </a:ext>
            </a:extLst>
          </p:cNvPr>
          <p:cNvPicPr>
            <a:picLocks noChangeAspect="1"/>
          </p:cNvPicPr>
          <p:nvPr/>
        </p:nvPicPr>
        <p:blipFill>
          <a:blip r:embed="rId2"/>
          <a:stretch>
            <a:fillRect/>
          </a:stretch>
        </p:blipFill>
        <p:spPr>
          <a:xfrm>
            <a:off x="2485277" y="3118302"/>
            <a:ext cx="6623856" cy="2049316"/>
          </a:xfrm>
          <a:prstGeom prst="rect">
            <a:avLst/>
          </a:prstGeom>
        </p:spPr>
      </p:pic>
    </p:spTree>
    <p:extLst>
      <p:ext uri="{BB962C8B-B14F-4D97-AF65-F5344CB8AC3E}">
        <p14:creationId xmlns:p14="http://schemas.microsoft.com/office/powerpoint/2010/main" val="358496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BE090-5AAA-4CA8-AFB8-AD9F1B3CC644}"/>
              </a:ext>
            </a:extLst>
          </p:cNvPr>
          <p:cNvSpPr>
            <a:spLocks noGrp="1"/>
          </p:cNvSpPr>
          <p:nvPr>
            <p:ph type="title"/>
          </p:nvPr>
        </p:nvSpPr>
        <p:spPr>
          <a:xfrm>
            <a:off x="578142" y="180567"/>
            <a:ext cx="10515600" cy="1325563"/>
          </a:xfrm>
        </p:spPr>
        <p:txBody>
          <a:bodyPr>
            <a:normAutofit/>
          </a:bodyPr>
          <a:lstStyle/>
          <a:p>
            <a:pPr algn="ctr"/>
            <a:r>
              <a:rPr lang="it-IT" sz="6000" dirty="0">
                <a:solidFill>
                  <a:srgbClr val="FF0000"/>
                </a:solidFill>
              </a:rPr>
              <a:t>Ferrovie</a:t>
            </a:r>
          </a:p>
        </p:txBody>
      </p:sp>
      <p:pic>
        <p:nvPicPr>
          <p:cNvPr id="3" name="Immagine 2">
            <a:extLst>
              <a:ext uri="{FF2B5EF4-FFF2-40B4-BE49-F238E27FC236}">
                <a16:creationId xmlns:a16="http://schemas.microsoft.com/office/drawing/2014/main" id="{0B7A4AC0-655B-45C3-B9E9-8BF32C2EC6F5}"/>
              </a:ext>
            </a:extLst>
          </p:cNvPr>
          <p:cNvPicPr>
            <a:picLocks noChangeAspect="1"/>
          </p:cNvPicPr>
          <p:nvPr/>
        </p:nvPicPr>
        <p:blipFill>
          <a:blip r:embed="rId2"/>
          <a:stretch>
            <a:fillRect/>
          </a:stretch>
        </p:blipFill>
        <p:spPr>
          <a:xfrm>
            <a:off x="161663" y="1367456"/>
            <a:ext cx="11540979" cy="5490544"/>
          </a:xfrm>
          <a:prstGeom prst="rect">
            <a:avLst/>
          </a:prstGeom>
        </p:spPr>
      </p:pic>
    </p:spTree>
    <p:extLst>
      <p:ext uri="{BB962C8B-B14F-4D97-AF65-F5344CB8AC3E}">
        <p14:creationId xmlns:p14="http://schemas.microsoft.com/office/powerpoint/2010/main" val="73522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26CA2-6DF7-4CDE-B85F-6286701137C7}"/>
              </a:ext>
            </a:extLst>
          </p:cNvPr>
          <p:cNvSpPr>
            <a:spLocks noGrp="1"/>
          </p:cNvSpPr>
          <p:nvPr>
            <p:ph type="title"/>
          </p:nvPr>
        </p:nvSpPr>
        <p:spPr>
          <a:xfrm>
            <a:off x="695587" y="188956"/>
            <a:ext cx="10515600" cy="918391"/>
          </a:xfrm>
        </p:spPr>
        <p:txBody>
          <a:bodyPr/>
          <a:lstStyle/>
          <a:p>
            <a:pPr algn="ctr"/>
            <a:r>
              <a:rPr lang="it-IT" dirty="0">
                <a:solidFill>
                  <a:srgbClr val="FF0000"/>
                </a:solidFill>
              </a:rPr>
              <a:t>Strade e Autostrade/1</a:t>
            </a:r>
          </a:p>
        </p:txBody>
      </p:sp>
      <p:pic>
        <p:nvPicPr>
          <p:cNvPr id="3" name="Immagine 2">
            <a:extLst>
              <a:ext uri="{FF2B5EF4-FFF2-40B4-BE49-F238E27FC236}">
                <a16:creationId xmlns:a16="http://schemas.microsoft.com/office/drawing/2014/main" id="{3226DF83-D16A-490D-91E7-B24EC450B452}"/>
              </a:ext>
            </a:extLst>
          </p:cNvPr>
          <p:cNvPicPr>
            <a:picLocks noChangeAspect="1"/>
          </p:cNvPicPr>
          <p:nvPr/>
        </p:nvPicPr>
        <p:blipFill>
          <a:blip r:embed="rId2"/>
          <a:stretch>
            <a:fillRect/>
          </a:stretch>
        </p:blipFill>
        <p:spPr>
          <a:xfrm>
            <a:off x="417907" y="1472756"/>
            <a:ext cx="10793280" cy="5087435"/>
          </a:xfrm>
          <a:prstGeom prst="rect">
            <a:avLst/>
          </a:prstGeom>
        </p:spPr>
      </p:pic>
    </p:spTree>
    <p:extLst>
      <p:ext uri="{BB962C8B-B14F-4D97-AF65-F5344CB8AC3E}">
        <p14:creationId xmlns:p14="http://schemas.microsoft.com/office/powerpoint/2010/main" val="106381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26CA2-6DF7-4CDE-B85F-6286701137C7}"/>
              </a:ext>
            </a:extLst>
          </p:cNvPr>
          <p:cNvSpPr>
            <a:spLocks noGrp="1"/>
          </p:cNvSpPr>
          <p:nvPr>
            <p:ph type="title"/>
          </p:nvPr>
        </p:nvSpPr>
        <p:spPr>
          <a:xfrm>
            <a:off x="695587" y="188956"/>
            <a:ext cx="10515600" cy="918391"/>
          </a:xfrm>
        </p:spPr>
        <p:txBody>
          <a:bodyPr/>
          <a:lstStyle/>
          <a:p>
            <a:pPr algn="ctr"/>
            <a:r>
              <a:rPr lang="it-IT" dirty="0">
                <a:solidFill>
                  <a:srgbClr val="FF0000"/>
                </a:solidFill>
              </a:rPr>
              <a:t>Strade e Autostrade/2</a:t>
            </a:r>
          </a:p>
        </p:txBody>
      </p:sp>
      <p:pic>
        <p:nvPicPr>
          <p:cNvPr id="4" name="Immagine 3">
            <a:extLst>
              <a:ext uri="{FF2B5EF4-FFF2-40B4-BE49-F238E27FC236}">
                <a16:creationId xmlns:a16="http://schemas.microsoft.com/office/drawing/2014/main" id="{53BABC08-BEF2-415C-B31C-ADA381B8D900}"/>
              </a:ext>
            </a:extLst>
          </p:cNvPr>
          <p:cNvPicPr>
            <a:picLocks noChangeAspect="1"/>
          </p:cNvPicPr>
          <p:nvPr/>
        </p:nvPicPr>
        <p:blipFill>
          <a:blip r:embed="rId2"/>
          <a:stretch>
            <a:fillRect/>
          </a:stretch>
        </p:blipFill>
        <p:spPr>
          <a:xfrm>
            <a:off x="0" y="1107347"/>
            <a:ext cx="12192000" cy="5783142"/>
          </a:xfrm>
          <a:prstGeom prst="rect">
            <a:avLst/>
          </a:prstGeom>
        </p:spPr>
      </p:pic>
    </p:spTree>
    <p:extLst>
      <p:ext uri="{BB962C8B-B14F-4D97-AF65-F5344CB8AC3E}">
        <p14:creationId xmlns:p14="http://schemas.microsoft.com/office/powerpoint/2010/main" val="10668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CDCF09-AA1D-442D-A77F-49AA49A28B73}"/>
              </a:ext>
            </a:extLst>
          </p:cNvPr>
          <p:cNvSpPr>
            <a:spLocks noGrp="1"/>
          </p:cNvSpPr>
          <p:nvPr>
            <p:ph type="title"/>
          </p:nvPr>
        </p:nvSpPr>
        <p:spPr>
          <a:xfrm>
            <a:off x="695587" y="180568"/>
            <a:ext cx="10515600" cy="926780"/>
          </a:xfrm>
        </p:spPr>
        <p:txBody>
          <a:bodyPr/>
          <a:lstStyle/>
          <a:p>
            <a:pPr algn="ctr"/>
            <a:r>
              <a:rPr lang="it-IT" dirty="0">
                <a:solidFill>
                  <a:srgbClr val="FF0000"/>
                </a:solidFill>
              </a:rPr>
              <a:t>Portualità</a:t>
            </a:r>
          </a:p>
        </p:txBody>
      </p:sp>
      <p:pic>
        <p:nvPicPr>
          <p:cNvPr id="3" name="Immagine 2">
            <a:extLst>
              <a:ext uri="{FF2B5EF4-FFF2-40B4-BE49-F238E27FC236}">
                <a16:creationId xmlns:a16="http://schemas.microsoft.com/office/drawing/2014/main" id="{C3D55918-0CB3-4D28-9BB7-24607BB04CB4}"/>
              </a:ext>
            </a:extLst>
          </p:cNvPr>
          <p:cNvPicPr>
            <a:picLocks noChangeAspect="1"/>
          </p:cNvPicPr>
          <p:nvPr/>
        </p:nvPicPr>
        <p:blipFill>
          <a:blip r:embed="rId2"/>
          <a:stretch>
            <a:fillRect/>
          </a:stretch>
        </p:blipFill>
        <p:spPr>
          <a:xfrm>
            <a:off x="209724" y="1203906"/>
            <a:ext cx="11982275" cy="5516684"/>
          </a:xfrm>
          <a:prstGeom prst="rect">
            <a:avLst/>
          </a:prstGeom>
        </p:spPr>
      </p:pic>
    </p:spTree>
    <p:extLst>
      <p:ext uri="{BB962C8B-B14F-4D97-AF65-F5344CB8AC3E}">
        <p14:creationId xmlns:p14="http://schemas.microsoft.com/office/powerpoint/2010/main" val="20486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39893F-396D-44B7-BF1F-758BE132F80A}"/>
              </a:ext>
            </a:extLst>
          </p:cNvPr>
          <p:cNvSpPr>
            <a:spLocks noGrp="1"/>
          </p:cNvSpPr>
          <p:nvPr>
            <p:ph type="title"/>
          </p:nvPr>
        </p:nvSpPr>
        <p:spPr>
          <a:xfrm>
            <a:off x="838200" y="365126"/>
            <a:ext cx="10515600" cy="893224"/>
          </a:xfrm>
        </p:spPr>
        <p:txBody>
          <a:bodyPr/>
          <a:lstStyle/>
          <a:p>
            <a:pPr algn="ctr"/>
            <a:r>
              <a:rPr lang="it-IT" dirty="0">
                <a:solidFill>
                  <a:srgbClr val="FF0000"/>
                </a:solidFill>
              </a:rPr>
              <a:t>Aeroporti</a:t>
            </a:r>
          </a:p>
        </p:txBody>
      </p:sp>
      <p:pic>
        <p:nvPicPr>
          <p:cNvPr id="3" name="Immagine 2">
            <a:extLst>
              <a:ext uri="{FF2B5EF4-FFF2-40B4-BE49-F238E27FC236}">
                <a16:creationId xmlns:a16="http://schemas.microsoft.com/office/drawing/2014/main" id="{259BA267-CB90-422A-9F17-561B43B5BD42}"/>
              </a:ext>
            </a:extLst>
          </p:cNvPr>
          <p:cNvPicPr>
            <a:picLocks noChangeAspect="1"/>
          </p:cNvPicPr>
          <p:nvPr/>
        </p:nvPicPr>
        <p:blipFill>
          <a:blip r:embed="rId2"/>
          <a:stretch>
            <a:fillRect/>
          </a:stretch>
        </p:blipFill>
        <p:spPr>
          <a:xfrm>
            <a:off x="0" y="1258350"/>
            <a:ext cx="12049387" cy="5611280"/>
          </a:xfrm>
          <a:prstGeom prst="rect">
            <a:avLst/>
          </a:prstGeom>
        </p:spPr>
      </p:pic>
    </p:spTree>
    <p:extLst>
      <p:ext uri="{BB962C8B-B14F-4D97-AF65-F5344CB8AC3E}">
        <p14:creationId xmlns:p14="http://schemas.microsoft.com/office/powerpoint/2010/main" val="302161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79EEF-1E0F-44B7-A509-08B627A3D05F}"/>
              </a:ext>
            </a:extLst>
          </p:cNvPr>
          <p:cNvSpPr>
            <a:spLocks noGrp="1"/>
          </p:cNvSpPr>
          <p:nvPr>
            <p:ph type="title"/>
          </p:nvPr>
        </p:nvSpPr>
        <p:spPr/>
        <p:txBody>
          <a:bodyPr/>
          <a:lstStyle/>
          <a:p>
            <a:pPr algn="ctr"/>
            <a:r>
              <a:rPr lang="it-IT" dirty="0">
                <a:solidFill>
                  <a:srgbClr val="FF0000"/>
                </a:solidFill>
              </a:rPr>
              <a:t>Spese programmate o in corso/Sintesi</a:t>
            </a:r>
          </a:p>
        </p:txBody>
      </p:sp>
      <p:pic>
        <p:nvPicPr>
          <p:cNvPr id="3" name="Immagine 2">
            <a:extLst>
              <a:ext uri="{FF2B5EF4-FFF2-40B4-BE49-F238E27FC236}">
                <a16:creationId xmlns:a16="http://schemas.microsoft.com/office/drawing/2014/main" id="{C07ADEFA-152C-4E06-8068-8A744678AF6D}"/>
              </a:ext>
            </a:extLst>
          </p:cNvPr>
          <p:cNvPicPr>
            <a:picLocks noChangeAspect="1"/>
          </p:cNvPicPr>
          <p:nvPr/>
        </p:nvPicPr>
        <p:blipFill>
          <a:blip r:embed="rId2"/>
          <a:stretch>
            <a:fillRect/>
          </a:stretch>
        </p:blipFill>
        <p:spPr>
          <a:xfrm>
            <a:off x="182591" y="1442382"/>
            <a:ext cx="11591925" cy="5600700"/>
          </a:xfrm>
          <a:prstGeom prst="rect">
            <a:avLst/>
          </a:prstGeom>
        </p:spPr>
      </p:pic>
    </p:spTree>
    <p:extLst>
      <p:ext uri="{BB962C8B-B14F-4D97-AF65-F5344CB8AC3E}">
        <p14:creationId xmlns:p14="http://schemas.microsoft.com/office/powerpoint/2010/main" val="197379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5D4DB1-BA04-4ABF-B879-A6B122F6F69B}"/>
              </a:ext>
            </a:extLst>
          </p:cNvPr>
          <p:cNvSpPr>
            <a:spLocks noGrp="1"/>
          </p:cNvSpPr>
          <p:nvPr>
            <p:ph type="title"/>
          </p:nvPr>
        </p:nvSpPr>
        <p:spPr>
          <a:xfrm>
            <a:off x="545284" y="172178"/>
            <a:ext cx="10632347" cy="1628249"/>
          </a:xfrm>
        </p:spPr>
        <p:txBody>
          <a:bodyPr>
            <a:normAutofit fontScale="90000"/>
          </a:bodyPr>
          <a:lstStyle/>
          <a:p>
            <a:r>
              <a:rPr lang="it-IT" dirty="0">
                <a:solidFill>
                  <a:srgbClr val="FF0000"/>
                </a:solidFill>
              </a:rPr>
              <a:t>Ultimo aspetto per una interlocuzione con il Ministro per il Sud: l’accesso dei professionisti ai Fondi Por e PON</a:t>
            </a:r>
          </a:p>
        </p:txBody>
      </p:sp>
      <p:pic>
        <p:nvPicPr>
          <p:cNvPr id="3074" name="Picture 2" descr="Risultati immagini per bandi europei immagine">
            <a:extLst>
              <a:ext uri="{FF2B5EF4-FFF2-40B4-BE49-F238E27FC236}">
                <a16:creationId xmlns:a16="http://schemas.microsoft.com/office/drawing/2014/main" id="{3CBDA225-6D63-414F-BA9E-42EE37F49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544" y="1504950"/>
            <a:ext cx="238125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0151C7D1-B94F-4FD0-9451-2856F58ED5D6}"/>
              </a:ext>
            </a:extLst>
          </p:cNvPr>
          <p:cNvPicPr>
            <a:picLocks noChangeAspect="1"/>
          </p:cNvPicPr>
          <p:nvPr/>
        </p:nvPicPr>
        <p:blipFill>
          <a:blip r:embed="rId3"/>
          <a:stretch>
            <a:fillRect/>
          </a:stretch>
        </p:blipFill>
        <p:spPr>
          <a:xfrm rot="2580732">
            <a:off x="9042374" y="3568482"/>
            <a:ext cx="3149626" cy="1533526"/>
          </a:xfrm>
          <a:prstGeom prst="rect">
            <a:avLst/>
          </a:prstGeom>
        </p:spPr>
      </p:pic>
      <p:pic>
        <p:nvPicPr>
          <p:cNvPr id="5" name="Immagine 4">
            <a:extLst>
              <a:ext uri="{FF2B5EF4-FFF2-40B4-BE49-F238E27FC236}">
                <a16:creationId xmlns:a16="http://schemas.microsoft.com/office/drawing/2014/main" id="{F2E81E5C-B9E6-4CD8-B7C0-E78C28D2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1762" y="5203411"/>
            <a:ext cx="2990850" cy="1533525"/>
          </a:xfrm>
          <a:prstGeom prst="rect">
            <a:avLst/>
          </a:prstGeom>
        </p:spPr>
      </p:pic>
      <p:sp>
        <p:nvSpPr>
          <p:cNvPr id="6" name="CasellaDiTesto 5">
            <a:extLst>
              <a:ext uri="{FF2B5EF4-FFF2-40B4-BE49-F238E27FC236}">
                <a16:creationId xmlns:a16="http://schemas.microsoft.com/office/drawing/2014/main" id="{C229A62B-05C8-4D16-9751-A2E7B51FD28D}"/>
              </a:ext>
            </a:extLst>
          </p:cNvPr>
          <p:cNvSpPr txBox="1"/>
          <p:nvPr/>
        </p:nvSpPr>
        <p:spPr>
          <a:xfrm>
            <a:off x="124088" y="1852262"/>
            <a:ext cx="8386019" cy="5078313"/>
          </a:xfrm>
          <a:prstGeom prst="rect">
            <a:avLst/>
          </a:prstGeom>
          <a:noFill/>
        </p:spPr>
        <p:txBody>
          <a:bodyPr wrap="square" rtlCol="0">
            <a:spAutoFit/>
          </a:bodyPr>
          <a:lstStyle/>
          <a:p>
            <a:r>
              <a:rPr lang="it-IT" dirty="0"/>
              <a:t>Facciamo un po’ di chiarezza tra noi. Il problema dell’accesso dei professionisti sussiste per i fondi e gli incentivi gestiti da Regioni e Ministeri. Horizon 2020 ed altri programmi comunitari non c’entrano. Il problema è tutto italiano e….forse superabile col tempo.</a:t>
            </a:r>
          </a:p>
          <a:p>
            <a:endParaRPr lang="it-IT" dirty="0"/>
          </a:p>
          <a:p>
            <a:r>
              <a:rPr lang="it-IT" dirty="0"/>
              <a:t>Il problema dell’accesso ai fondi da parte dei liberi professionisti è complesso, ma è meno complicato di quanto sembri. Le regioni ed i Ministeri non hanno ancora ben chiaro che i bandi destinati alle PMI </a:t>
            </a:r>
            <a:r>
              <a:rPr lang="it-IT" b="1" dirty="0"/>
              <a:t>DEVONO </a:t>
            </a:r>
            <a:r>
              <a:rPr lang="it-IT" dirty="0"/>
              <a:t>essere accessibili anche a chi opera nella libera professione. E’ un problema di CULTURA e di INFORMAZIONE capillare che dal CENTRO (Agenzia per la Coesione e la stessa Ministra) si dovrebbe fare presso gli Uffici di programmazione e gestione Misure Bandi. Oggi, spesso, ci sono bandi formalmente aperti ai professionisti, ma materialmente inaccessibili a questi per motivi formali.</a:t>
            </a:r>
          </a:p>
          <a:p>
            <a:endParaRPr lang="it-IT" dirty="0"/>
          </a:p>
          <a:p>
            <a:r>
              <a:rPr lang="it-IT" dirty="0"/>
              <a:t>Gli Ordini ed il CNI dovrebbero promuovere un’azione di </a:t>
            </a:r>
            <a:r>
              <a:rPr lang="it-IT" i="1" dirty="0"/>
              <a:t>moral suasion </a:t>
            </a:r>
            <a:r>
              <a:rPr lang="it-IT" dirty="0"/>
              <a:t>presso i soggetti (Regioni e Ministeri e Agenzie che operano attraverso i PON e POR). L’incontro con la Ministra può essere una buona occasione per chiarire molte cose e chiedere un impegno minimo da parte sua.</a:t>
            </a:r>
          </a:p>
          <a:p>
            <a:r>
              <a:rPr lang="it-IT" dirty="0"/>
              <a:t>Su questo aspetto gli Ordini del Mezzogiorno dovrebbero aprire il dibattito e individuare buone prassi (che in qualche Regione è in atto).</a:t>
            </a:r>
          </a:p>
        </p:txBody>
      </p:sp>
    </p:spTree>
    <p:extLst>
      <p:ext uri="{BB962C8B-B14F-4D97-AF65-F5344CB8AC3E}">
        <p14:creationId xmlns:p14="http://schemas.microsoft.com/office/powerpoint/2010/main" val="6100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7996A-7515-4D2B-85C8-FD3281468622}"/>
              </a:ext>
            </a:extLst>
          </p:cNvPr>
          <p:cNvSpPr>
            <a:spLocks noGrp="1"/>
          </p:cNvSpPr>
          <p:nvPr>
            <p:ph type="title"/>
          </p:nvPr>
        </p:nvSpPr>
        <p:spPr>
          <a:xfrm>
            <a:off x="534633" y="63361"/>
            <a:ext cx="10713441" cy="1245561"/>
          </a:xfrm>
        </p:spPr>
        <p:txBody>
          <a:bodyPr>
            <a:normAutofit fontScale="90000"/>
          </a:bodyPr>
          <a:lstStyle/>
          <a:p>
            <a:pPr algn="ctr"/>
            <a:r>
              <a:rPr lang="it-IT" dirty="0"/>
              <a:t>La crisi ha allargato il divario Sud-Nord, ma negli ultimi anni il Pil ha ripreso a crescere</a:t>
            </a:r>
          </a:p>
        </p:txBody>
      </p:sp>
      <p:graphicFrame>
        <p:nvGraphicFramePr>
          <p:cNvPr id="9" name="Grafico 8">
            <a:extLst>
              <a:ext uri="{FF2B5EF4-FFF2-40B4-BE49-F238E27FC236}">
                <a16:creationId xmlns:a16="http://schemas.microsoft.com/office/drawing/2014/main" id="{1B1DEDAB-81DF-47CA-AA55-C3250D7BDC17}"/>
              </a:ext>
            </a:extLst>
          </p:cNvPr>
          <p:cNvGraphicFramePr>
            <a:graphicFrameLocks/>
          </p:cNvGraphicFramePr>
          <p:nvPr>
            <p:extLst>
              <p:ext uri="{D42A27DB-BD31-4B8C-83A1-F6EECF244321}">
                <p14:modId xmlns:p14="http://schemas.microsoft.com/office/powerpoint/2010/main" val="896312971"/>
              </p:ext>
            </p:extLst>
          </p:nvPr>
        </p:nvGraphicFramePr>
        <p:xfrm>
          <a:off x="358332" y="1308922"/>
          <a:ext cx="6046782" cy="36615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co 9">
            <a:extLst>
              <a:ext uri="{FF2B5EF4-FFF2-40B4-BE49-F238E27FC236}">
                <a16:creationId xmlns:a16="http://schemas.microsoft.com/office/drawing/2014/main" id="{C183138C-0FEA-4531-87DD-E4EFD9DFFDA2}"/>
              </a:ext>
            </a:extLst>
          </p:cNvPr>
          <p:cNvGraphicFramePr>
            <a:graphicFrameLocks/>
          </p:cNvGraphicFramePr>
          <p:nvPr>
            <p:extLst>
              <p:ext uri="{D42A27DB-BD31-4B8C-83A1-F6EECF244321}">
                <p14:modId xmlns:p14="http://schemas.microsoft.com/office/powerpoint/2010/main" val="2593932135"/>
              </p:ext>
            </p:extLst>
          </p:nvPr>
        </p:nvGraphicFramePr>
        <p:xfrm>
          <a:off x="6327998" y="2891068"/>
          <a:ext cx="5864002" cy="3840858"/>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a:extLst>
              <a:ext uri="{FF2B5EF4-FFF2-40B4-BE49-F238E27FC236}">
                <a16:creationId xmlns:a16="http://schemas.microsoft.com/office/drawing/2014/main" id="{F02EC770-5A5E-4860-8E12-FCF4804077E8}"/>
              </a:ext>
            </a:extLst>
          </p:cNvPr>
          <p:cNvSpPr txBox="1"/>
          <p:nvPr/>
        </p:nvSpPr>
        <p:spPr>
          <a:xfrm>
            <a:off x="251669" y="5436066"/>
            <a:ext cx="5535217" cy="276999"/>
          </a:xfrm>
          <a:prstGeom prst="rect">
            <a:avLst/>
          </a:prstGeom>
          <a:noFill/>
        </p:spPr>
        <p:txBody>
          <a:bodyPr wrap="square" rtlCol="0">
            <a:spAutoFit/>
          </a:bodyPr>
          <a:lstStyle/>
          <a:p>
            <a:r>
              <a:rPr lang="it-IT" sz="1200" dirty="0"/>
              <a:t>Fonte: elaborazione Centro Studi Cni su dati Svimez, Istat</a:t>
            </a:r>
          </a:p>
        </p:txBody>
      </p:sp>
    </p:spTree>
    <p:extLst>
      <p:ext uri="{BB962C8B-B14F-4D97-AF65-F5344CB8AC3E}">
        <p14:creationId xmlns:p14="http://schemas.microsoft.com/office/powerpoint/2010/main" val="112548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FCA23-BEF6-4228-BB88-04595F22339A}"/>
              </a:ext>
            </a:extLst>
          </p:cNvPr>
          <p:cNvSpPr>
            <a:spLocks noGrp="1"/>
          </p:cNvSpPr>
          <p:nvPr>
            <p:ph type="title"/>
          </p:nvPr>
        </p:nvSpPr>
        <p:spPr/>
        <p:txBody>
          <a:bodyPr/>
          <a:lstStyle/>
          <a:p>
            <a:r>
              <a:rPr lang="it-IT" dirty="0"/>
              <a:t>Dopo il 2014 il Pil ha ripreso a crescere, non riportandosi però ai livelli pre-crisi</a:t>
            </a:r>
          </a:p>
        </p:txBody>
      </p:sp>
      <p:pic>
        <p:nvPicPr>
          <p:cNvPr id="7" name="Immagine 6">
            <a:extLst>
              <a:ext uri="{FF2B5EF4-FFF2-40B4-BE49-F238E27FC236}">
                <a16:creationId xmlns:a16="http://schemas.microsoft.com/office/drawing/2014/main" id="{6A6CA2AA-7F29-4432-ACAD-311378C6D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730" y="2033282"/>
            <a:ext cx="2857500" cy="1600200"/>
          </a:xfrm>
          <a:prstGeom prst="rect">
            <a:avLst/>
          </a:prstGeom>
        </p:spPr>
      </p:pic>
      <p:cxnSp>
        <p:nvCxnSpPr>
          <p:cNvPr id="9" name="Connettore diritto 8">
            <a:extLst>
              <a:ext uri="{FF2B5EF4-FFF2-40B4-BE49-F238E27FC236}">
                <a16:creationId xmlns:a16="http://schemas.microsoft.com/office/drawing/2014/main" id="{6F751A45-0DB1-423F-8362-58F903F6522B}"/>
              </a:ext>
            </a:extLst>
          </p:cNvPr>
          <p:cNvCxnSpPr>
            <a:cxnSpLocks/>
          </p:cNvCxnSpPr>
          <p:nvPr/>
        </p:nvCxnSpPr>
        <p:spPr>
          <a:xfrm flipH="1" flipV="1">
            <a:off x="907466" y="3815749"/>
            <a:ext cx="6199465" cy="859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ADA39BAC-5469-4D4F-B07C-C4C14B70B9F0}"/>
              </a:ext>
            </a:extLst>
          </p:cNvPr>
          <p:cNvSpPr txBox="1"/>
          <p:nvPr/>
        </p:nvSpPr>
        <p:spPr>
          <a:xfrm>
            <a:off x="7793372" y="4303552"/>
            <a:ext cx="3145872" cy="1200329"/>
          </a:xfrm>
          <a:prstGeom prst="rect">
            <a:avLst/>
          </a:prstGeom>
          <a:noFill/>
        </p:spPr>
        <p:txBody>
          <a:bodyPr wrap="square" rtlCol="0">
            <a:spAutoFit/>
          </a:bodyPr>
          <a:lstStyle/>
          <a:p>
            <a:r>
              <a:rPr lang="it-IT" dirty="0"/>
              <a:t>Le regioni meridionali, ad oggi, non solo non hanno recuperato le posizioni perse nel 2007, ma neanche quelle del 2012</a:t>
            </a:r>
          </a:p>
        </p:txBody>
      </p:sp>
      <p:graphicFrame>
        <p:nvGraphicFramePr>
          <p:cNvPr id="13" name="Grafico 12">
            <a:extLst>
              <a:ext uri="{FF2B5EF4-FFF2-40B4-BE49-F238E27FC236}">
                <a16:creationId xmlns:a16="http://schemas.microsoft.com/office/drawing/2014/main" id="{59BE3501-0224-43F5-A9EB-2DA2A0D2C441}"/>
              </a:ext>
            </a:extLst>
          </p:cNvPr>
          <p:cNvGraphicFramePr>
            <a:graphicFrameLocks/>
          </p:cNvGraphicFramePr>
          <p:nvPr>
            <p:extLst>
              <p:ext uri="{D42A27DB-BD31-4B8C-83A1-F6EECF244321}">
                <p14:modId xmlns:p14="http://schemas.microsoft.com/office/powerpoint/2010/main" val="910957253"/>
              </p:ext>
            </p:extLst>
          </p:nvPr>
        </p:nvGraphicFramePr>
        <p:xfrm>
          <a:off x="181897" y="1690688"/>
          <a:ext cx="7403891" cy="4252911"/>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a:extLst>
              <a:ext uri="{FF2B5EF4-FFF2-40B4-BE49-F238E27FC236}">
                <a16:creationId xmlns:a16="http://schemas.microsoft.com/office/drawing/2014/main" id="{6663B5DC-1B7A-41B5-8BBE-A2CCF1C86D80}"/>
              </a:ext>
            </a:extLst>
          </p:cNvPr>
          <p:cNvSpPr txBox="1"/>
          <p:nvPr/>
        </p:nvSpPr>
        <p:spPr>
          <a:xfrm>
            <a:off x="181897" y="6026798"/>
            <a:ext cx="5535217" cy="276999"/>
          </a:xfrm>
          <a:prstGeom prst="rect">
            <a:avLst/>
          </a:prstGeom>
          <a:noFill/>
        </p:spPr>
        <p:txBody>
          <a:bodyPr wrap="square" rtlCol="0">
            <a:spAutoFit/>
          </a:bodyPr>
          <a:lstStyle/>
          <a:p>
            <a:r>
              <a:rPr lang="it-IT" sz="1200" dirty="0"/>
              <a:t>Fonte: elaborazione Centro Studi Cni su dati Svimez</a:t>
            </a:r>
          </a:p>
        </p:txBody>
      </p:sp>
    </p:spTree>
    <p:extLst>
      <p:ext uri="{BB962C8B-B14F-4D97-AF65-F5344CB8AC3E}">
        <p14:creationId xmlns:p14="http://schemas.microsoft.com/office/powerpoint/2010/main" val="405275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1F6B23-7D18-470A-9501-90B2BE411633}"/>
              </a:ext>
            </a:extLst>
          </p:cNvPr>
          <p:cNvSpPr>
            <a:spLocks noGrp="1"/>
          </p:cNvSpPr>
          <p:nvPr>
            <p:ph type="title"/>
          </p:nvPr>
        </p:nvSpPr>
        <p:spPr>
          <a:xfrm>
            <a:off x="739280" y="1065345"/>
            <a:ext cx="10713440" cy="1715345"/>
          </a:xfrm>
        </p:spPr>
        <p:txBody>
          <a:bodyPr>
            <a:normAutofit fontScale="90000"/>
          </a:bodyPr>
          <a:lstStyle/>
          <a:p>
            <a:pPr algn="ctr"/>
            <a:r>
              <a:rPr lang="it-IT" b="1" dirty="0">
                <a:solidFill>
                  <a:srgbClr val="FF0000"/>
                </a:solidFill>
              </a:rPr>
              <a:t>In quale </a:t>
            </a:r>
            <a:r>
              <a:rPr lang="it-IT" sz="7200" b="1" dirty="0">
                <a:solidFill>
                  <a:srgbClr val="FF0000"/>
                </a:solidFill>
              </a:rPr>
              <a:t>scenario</a:t>
            </a:r>
            <a:r>
              <a:rPr lang="it-IT" b="1" dirty="0">
                <a:solidFill>
                  <a:srgbClr val="FF0000"/>
                </a:solidFill>
              </a:rPr>
              <a:t> oggi il settore dell’ingegneria può fare proposte per il Mezzogiorno?</a:t>
            </a:r>
            <a:br>
              <a:rPr lang="it-IT" b="1" dirty="0">
                <a:solidFill>
                  <a:srgbClr val="FF0000"/>
                </a:solidFill>
              </a:rPr>
            </a:br>
            <a:br>
              <a:rPr lang="it-IT" b="1" dirty="0">
                <a:solidFill>
                  <a:srgbClr val="FF0000"/>
                </a:solidFill>
              </a:rPr>
            </a:br>
            <a:r>
              <a:rPr lang="it-IT" b="1" dirty="0">
                <a:solidFill>
                  <a:srgbClr val="FF0000"/>
                </a:solidFill>
              </a:rPr>
              <a:t>Qualche idea del CNI</a:t>
            </a:r>
          </a:p>
        </p:txBody>
      </p:sp>
      <p:pic>
        <p:nvPicPr>
          <p:cNvPr id="1026" name="Picture 2" descr="Risultati immagini per ingegneria immagini">
            <a:extLst>
              <a:ext uri="{FF2B5EF4-FFF2-40B4-BE49-F238E27FC236}">
                <a16:creationId xmlns:a16="http://schemas.microsoft.com/office/drawing/2014/main" id="{3382724D-1939-457E-8D1C-FA2C1C62D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239" y="4077310"/>
            <a:ext cx="2573018" cy="1715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ingegneria immagini">
            <a:extLst>
              <a:ext uri="{FF2B5EF4-FFF2-40B4-BE49-F238E27FC236}">
                <a16:creationId xmlns:a16="http://schemas.microsoft.com/office/drawing/2014/main" id="{31C8974A-62CA-4BB7-8EEC-743F3E95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27" y="3951208"/>
            <a:ext cx="2573018" cy="1929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ingegneria immagini">
            <a:extLst>
              <a:ext uri="{FF2B5EF4-FFF2-40B4-BE49-F238E27FC236}">
                <a16:creationId xmlns:a16="http://schemas.microsoft.com/office/drawing/2014/main" id="{523AAD5A-4970-40C9-A4E9-A39D2FE47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882" y="5134643"/>
            <a:ext cx="3090066" cy="149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9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BAA12-542F-41E6-8789-300579643BDB}"/>
              </a:ext>
            </a:extLst>
          </p:cNvPr>
          <p:cNvSpPr>
            <a:spLocks noGrp="1"/>
          </p:cNvSpPr>
          <p:nvPr>
            <p:ph type="title"/>
          </p:nvPr>
        </p:nvSpPr>
        <p:spPr>
          <a:xfrm>
            <a:off x="662473" y="365125"/>
            <a:ext cx="10691327" cy="1892883"/>
          </a:xfrm>
        </p:spPr>
        <p:txBody>
          <a:bodyPr>
            <a:normAutofit fontScale="90000"/>
          </a:bodyPr>
          <a:lstStyle/>
          <a:p>
            <a:r>
              <a:rPr lang="it-IT" dirty="0"/>
              <a:t>Dopo un lungo periodo di crisi, è prevista una crescita del </a:t>
            </a:r>
            <a:r>
              <a:rPr lang="it-IT" i="1" dirty="0"/>
              <a:t>settore delle costruzioni </a:t>
            </a:r>
            <a:r>
              <a:rPr lang="it-IT" dirty="0"/>
              <a:t>leggermente più sostenuta nel Mezzogiorno rispetto al resto del Paese</a:t>
            </a:r>
          </a:p>
        </p:txBody>
      </p:sp>
      <p:graphicFrame>
        <p:nvGraphicFramePr>
          <p:cNvPr id="3" name="Grafico 2">
            <a:extLst>
              <a:ext uri="{FF2B5EF4-FFF2-40B4-BE49-F238E27FC236}">
                <a16:creationId xmlns:a16="http://schemas.microsoft.com/office/drawing/2014/main" id="{59A279B3-8ACD-4052-B0A0-3303B39F40CB}"/>
              </a:ext>
            </a:extLst>
          </p:cNvPr>
          <p:cNvGraphicFramePr>
            <a:graphicFrameLocks/>
          </p:cNvGraphicFramePr>
          <p:nvPr>
            <p:extLst>
              <p:ext uri="{D42A27DB-BD31-4B8C-83A1-F6EECF244321}">
                <p14:modId xmlns:p14="http://schemas.microsoft.com/office/powerpoint/2010/main" val="2722757967"/>
              </p:ext>
            </p:extLst>
          </p:nvPr>
        </p:nvGraphicFramePr>
        <p:xfrm>
          <a:off x="577282" y="2109010"/>
          <a:ext cx="8233343" cy="4383864"/>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Risultati immagini per costruzioni immagine">
            <a:extLst>
              <a:ext uri="{FF2B5EF4-FFF2-40B4-BE49-F238E27FC236}">
                <a16:creationId xmlns:a16="http://schemas.microsoft.com/office/drawing/2014/main" id="{D6BC2957-CBF5-4799-8D57-D7ACDE1C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352" y="2183656"/>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Freccia in giù 3">
            <a:extLst>
              <a:ext uri="{FF2B5EF4-FFF2-40B4-BE49-F238E27FC236}">
                <a16:creationId xmlns:a16="http://schemas.microsoft.com/office/drawing/2014/main" id="{E37B2419-1306-4DFC-A7A7-07F839645D81}"/>
              </a:ext>
            </a:extLst>
          </p:cNvPr>
          <p:cNvSpPr/>
          <p:nvPr/>
        </p:nvSpPr>
        <p:spPr>
          <a:xfrm rot="10800000">
            <a:off x="3070548" y="3203836"/>
            <a:ext cx="513184" cy="835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45F53C92-2389-4173-A323-D81615017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4230071"/>
            <a:ext cx="2691198" cy="2262803"/>
          </a:xfrm>
          <a:prstGeom prst="rect">
            <a:avLst/>
          </a:prstGeom>
        </p:spPr>
      </p:pic>
      <p:sp>
        <p:nvSpPr>
          <p:cNvPr id="8" name="CasellaDiTesto 7">
            <a:extLst>
              <a:ext uri="{FF2B5EF4-FFF2-40B4-BE49-F238E27FC236}">
                <a16:creationId xmlns:a16="http://schemas.microsoft.com/office/drawing/2014/main" id="{6C59E082-6831-4421-81EE-2FDE6FA343A1}"/>
              </a:ext>
            </a:extLst>
          </p:cNvPr>
          <p:cNvSpPr txBox="1"/>
          <p:nvPr/>
        </p:nvSpPr>
        <p:spPr>
          <a:xfrm>
            <a:off x="302938" y="6492874"/>
            <a:ext cx="5535217" cy="276999"/>
          </a:xfrm>
          <a:prstGeom prst="rect">
            <a:avLst/>
          </a:prstGeom>
          <a:noFill/>
        </p:spPr>
        <p:txBody>
          <a:bodyPr wrap="square" rtlCol="0">
            <a:spAutoFit/>
          </a:bodyPr>
          <a:lstStyle/>
          <a:p>
            <a:r>
              <a:rPr lang="it-IT" sz="1200" dirty="0"/>
              <a:t>Fonte: elaborazione Centro Studi Cni su dati Svimez</a:t>
            </a:r>
          </a:p>
        </p:txBody>
      </p:sp>
    </p:spTree>
    <p:extLst>
      <p:ext uri="{BB962C8B-B14F-4D97-AF65-F5344CB8AC3E}">
        <p14:creationId xmlns:p14="http://schemas.microsoft.com/office/powerpoint/2010/main" val="387230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AC3E52-DD03-4F4B-A8F9-E277C70EBF5E}"/>
              </a:ext>
            </a:extLst>
          </p:cNvPr>
          <p:cNvSpPr>
            <a:spLocks noGrp="1"/>
          </p:cNvSpPr>
          <p:nvPr>
            <p:ph type="title"/>
          </p:nvPr>
        </p:nvSpPr>
        <p:spPr/>
        <p:txBody>
          <a:bodyPr>
            <a:normAutofit/>
          </a:bodyPr>
          <a:lstStyle/>
          <a:p>
            <a:r>
              <a:rPr lang="it-IT" dirty="0"/>
              <a:t>La ripresa attraverso le </a:t>
            </a:r>
            <a:r>
              <a:rPr lang="it-IT" i="1" dirty="0"/>
              <a:t>costruzioni e le nuove infrastrutture</a:t>
            </a:r>
            <a:r>
              <a:rPr lang="it-IT" dirty="0"/>
              <a:t> sembra possibile</a:t>
            </a:r>
          </a:p>
        </p:txBody>
      </p:sp>
      <p:graphicFrame>
        <p:nvGraphicFramePr>
          <p:cNvPr id="4" name="Grafico 3">
            <a:extLst>
              <a:ext uri="{FF2B5EF4-FFF2-40B4-BE49-F238E27FC236}">
                <a16:creationId xmlns:a16="http://schemas.microsoft.com/office/drawing/2014/main" id="{D41D892A-C143-468A-8E0E-F97FB8AD2484}"/>
              </a:ext>
            </a:extLst>
          </p:cNvPr>
          <p:cNvGraphicFramePr>
            <a:graphicFrameLocks/>
          </p:cNvGraphicFramePr>
          <p:nvPr>
            <p:extLst>
              <p:ext uri="{D42A27DB-BD31-4B8C-83A1-F6EECF244321}">
                <p14:modId xmlns:p14="http://schemas.microsoft.com/office/powerpoint/2010/main" val="387229992"/>
              </p:ext>
            </p:extLst>
          </p:nvPr>
        </p:nvGraphicFramePr>
        <p:xfrm>
          <a:off x="625490" y="2087562"/>
          <a:ext cx="7660093" cy="4405313"/>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Immagine correlata">
            <a:extLst>
              <a:ext uri="{FF2B5EF4-FFF2-40B4-BE49-F238E27FC236}">
                <a16:creationId xmlns:a16="http://schemas.microsoft.com/office/drawing/2014/main" id="{4E62DCAB-1290-4FAE-A191-E13690D78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583" y="4725619"/>
            <a:ext cx="3542083" cy="1983567"/>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07C1F87-7C5A-45DC-A462-9395FCBB268C}"/>
              </a:ext>
            </a:extLst>
          </p:cNvPr>
          <p:cNvPicPr>
            <a:picLocks noChangeAspect="1"/>
          </p:cNvPicPr>
          <p:nvPr/>
        </p:nvPicPr>
        <p:blipFill>
          <a:blip r:embed="rId4"/>
          <a:stretch>
            <a:fillRect/>
          </a:stretch>
        </p:blipFill>
        <p:spPr>
          <a:xfrm>
            <a:off x="7736045" y="1457167"/>
            <a:ext cx="4305464" cy="2871578"/>
          </a:xfrm>
          <a:prstGeom prst="rect">
            <a:avLst/>
          </a:prstGeom>
        </p:spPr>
      </p:pic>
      <p:sp>
        <p:nvSpPr>
          <p:cNvPr id="6" name="CasellaDiTesto 5">
            <a:extLst>
              <a:ext uri="{FF2B5EF4-FFF2-40B4-BE49-F238E27FC236}">
                <a16:creationId xmlns:a16="http://schemas.microsoft.com/office/drawing/2014/main" id="{140413C9-67AB-4C3E-BDA6-926CA1172629}"/>
              </a:ext>
            </a:extLst>
          </p:cNvPr>
          <p:cNvSpPr txBox="1"/>
          <p:nvPr/>
        </p:nvSpPr>
        <p:spPr>
          <a:xfrm>
            <a:off x="173508" y="6354375"/>
            <a:ext cx="5535217" cy="276999"/>
          </a:xfrm>
          <a:prstGeom prst="rect">
            <a:avLst/>
          </a:prstGeom>
          <a:noFill/>
        </p:spPr>
        <p:txBody>
          <a:bodyPr wrap="square" rtlCol="0">
            <a:spAutoFit/>
          </a:bodyPr>
          <a:lstStyle/>
          <a:p>
            <a:r>
              <a:rPr lang="it-IT" sz="1200" dirty="0"/>
              <a:t>Fonte: elaborazione Centro Studi Cni su dati Svimez</a:t>
            </a:r>
          </a:p>
        </p:txBody>
      </p:sp>
    </p:spTree>
    <p:extLst>
      <p:ext uri="{BB962C8B-B14F-4D97-AF65-F5344CB8AC3E}">
        <p14:creationId xmlns:p14="http://schemas.microsoft.com/office/powerpoint/2010/main" val="38814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97CFE-C10F-4AD7-9174-778CF9C8F428}"/>
              </a:ext>
            </a:extLst>
          </p:cNvPr>
          <p:cNvSpPr>
            <a:spLocks noGrp="1"/>
          </p:cNvSpPr>
          <p:nvPr>
            <p:ph type="title"/>
          </p:nvPr>
        </p:nvSpPr>
        <p:spPr>
          <a:xfrm>
            <a:off x="450925" y="314791"/>
            <a:ext cx="10515600" cy="1325563"/>
          </a:xfrm>
        </p:spPr>
        <p:txBody>
          <a:bodyPr>
            <a:noAutofit/>
          </a:bodyPr>
          <a:lstStyle/>
          <a:p>
            <a:r>
              <a:rPr lang="it-IT" sz="3200" b="1" dirty="0"/>
              <a:t>Dal 2017 anche al Sud si è intensificata la spesa per </a:t>
            </a:r>
            <a:r>
              <a:rPr lang="it-IT" sz="3200" b="1" i="1" dirty="0"/>
              <a:t>macchinari, attrezzature e tecnologia</a:t>
            </a:r>
            <a:r>
              <a:rPr lang="it-IT" sz="3200" b="1" dirty="0"/>
              <a:t>, ma il recupero rispetto all’inizio decennio e rispetto al Centro-Nord è ancora lontano</a:t>
            </a:r>
          </a:p>
        </p:txBody>
      </p:sp>
      <p:pic>
        <p:nvPicPr>
          <p:cNvPr id="5" name="Immagine 4">
            <a:extLst>
              <a:ext uri="{FF2B5EF4-FFF2-40B4-BE49-F238E27FC236}">
                <a16:creationId xmlns:a16="http://schemas.microsoft.com/office/drawing/2014/main" id="{97ADCF03-79C1-42DD-8F35-D1E3CE762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231" y="1715118"/>
            <a:ext cx="2155500" cy="1118705"/>
          </a:xfrm>
          <a:prstGeom prst="rect">
            <a:avLst/>
          </a:prstGeom>
        </p:spPr>
      </p:pic>
      <p:graphicFrame>
        <p:nvGraphicFramePr>
          <p:cNvPr id="6" name="Grafico 5">
            <a:extLst>
              <a:ext uri="{FF2B5EF4-FFF2-40B4-BE49-F238E27FC236}">
                <a16:creationId xmlns:a16="http://schemas.microsoft.com/office/drawing/2014/main" id="{D1290DD0-132D-4D42-B63F-F6BC3D68A243}"/>
              </a:ext>
            </a:extLst>
          </p:cNvPr>
          <p:cNvGraphicFramePr>
            <a:graphicFrameLocks/>
          </p:cNvGraphicFramePr>
          <p:nvPr>
            <p:extLst>
              <p:ext uri="{D42A27DB-BD31-4B8C-83A1-F6EECF244321}">
                <p14:modId xmlns:p14="http://schemas.microsoft.com/office/powerpoint/2010/main" val="4172344322"/>
              </p:ext>
            </p:extLst>
          </p:nvPr>
        </p:nvGraphicFramePr>
        <p:xfrm>
          <a:off x="176169" y="2090107"/>
          <a:ext cx="6896102" cy="4176713"/>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7EA59F4A-B172-4A0D-B98F-2112871AB4B4}"/>
              </a:ext>
            </a:extLst>
          </p:cNvPr>
          <p:cNvSpPr txBox="1"/>
          <p:nvPr/>
        </p:nvSpPr>
        <p:spPr>
          <a:xfrm>
            <a:off x="141965" y="6439574"/>
            <a:ext cx="5535217" cy="276999"/>
          </a:xfrm>
          <a:prstGeom prst="rect">
            <a:avLst/>
          </a:prstGeom>
          <a:noFill/>
        </p:spPr>
        <p:txBody>
          <a:bodyPr wrap="square" rtlCol="0">
            <a:spAutoFit/>
          </a:bodyPr>
          <a:lstStyle/>
          <a:p>
            <a:r>
              <a:rPr lang="it-IT" sz="1200" dirty="0"/>
              <a:t>Fonte: elaborazione Centro Studi Cni su dati Svimez</a:t>
            </a:r>
          </a:p>
        </p:txBody>
      </p:sp>
      <p:pic>
        <p:nvPicPr>
          <p:cNvPr id="9" name="Immagine 8">
            <a:extLst>
              <a:ext uri="{FF2B5EF4-FFF2-40B4-BE49-F238E27FC236}">
                <a16:creationId xmlns:a16="http://schemas.microsoft.com/office/drawing/2014/main" id="{3DBFB7F2-312F-4C90-9A2F-04DEE9E3925E}"/>
              </a:ext>
            </a:extLst>
          </p:cNvPr>
          <p:cNvPicPr>
            <a:picLocks noChangeAspect="1"/>
          </p:cNvPicPr>
          <p:nvPr/>
        </p:nvPicPr>
        <p:blipFill>
          <a:blip r:embed="rId4"/>
          <a:stretch>
            <a:fillRect/>
          </a:stretch>
        </p:blipFill>
        <p:spPr>
          <a:xfrm>
            <a:off x="7072270" y="3708857"/>
            <a:ext cx="4977765" cy="2922517"/>
          </a:xfrm>
          <a:prstGeom prst="rect">
            <a:avLst/>
          </a:prstGeom>
        </p:spPr>
      </p:pic>
      <p:pic>
        <p:nvPicPr>
          <p:cNvPr id="1026" name="Picture 2" descr="Risultati immagini per immagine macchinari">
            <a:extLst>
              <a:ext uri="{FF2B5EF4-FFF2-40B4-BE49-F238E27FC236}">
                <a16:creationId xmlns:a16="http://schemas.microsoft.com/office/drawing/2014/main" id="{BF78A6D0-6006-4011-95ED-EF674B522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824730" y="2274470"/>
            <a:ext cx="2482324" cy="1296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immagine macchinari">
            <a:extLst>
              <a:ext uri="{FF2B5EF4-FFF2-40B4-BE49-F238E27FC236}">
                <a16:creationId xmlns:a16="http://schemas.microsoft.com/office/drawing/2014/main" id="{A59B8668-9BE1-46F6-8115-8FAE5DA1C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8776" y="960543"/>
            <a:ext cx="2155500" cy="14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2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9B6B2-727B-4F69-9E79-85B16A98544B}"/>
              </a:ext>
            </a:extLst>
          </p:cNvPr>
          <p:cNvSpPr>
            <a:spLocks noGrp="1"/>
          </p:cNvSpPr>
          <p:nvPr>
            <p:ph type="title"/>
          </p:nvPr>
        </p:nvSpPr>
        <p:spPr>
          <a:xfrm>
            <a:off x="318783" y="158922"/>
            <a:ext cx="11157356" cy="1200329"/>
          </a:xfrm>
        </p:spPr>
        <p:txBody>
          <a:bodyPr>
            <a:normAutofit/>
          </a:bodyPr>
          <a:lstStyle/>
          <a:p>
            <a:r>
              <a:rPr lang="it-IT" sz="3200" dirty="0">
                <a:solidFill>
                  <a:srgbClr val="C00000"/>
                </a:solidFill>
              </a:rPr>
              <a:t>Il Mezzogiorno e i possibili «motori della crescita». Studi e analisi differenti convergono nell’identificare i seguenti assi dello sviluppo</a:t>
            </a:r>
          </a:p>
        </p:txBody>
      </p:sp>
      <p:sp>
        <p:nvSpPr>
          <p:cNvPr id="3" name="Segnaposto contenuto 2">
            <a:extLst>
              <a:ext uri="{FF2B5EF4-FFF2-40B4-BE49-F238E27FC236}">
                <a16:creationId xmlns:a16="http://schemas.microsoft.com/office/drawing/2014/main" id="{6F6C9863-27A9-4953-A5BC-4E5BB9724B9F}"/>
              </a:ext>
            </a:extLst>
          </p:cNvPr>
          <p:cNvSpPr>
            <a:spLocks noGrp="1"/>
          </p:cNvSpPr>
          <p:nvPr>
            <p:ph idx="1"/>
          </p:nvPr>
        </p:nvSpPr>
        <p:spPr>
          <a:xfrm>
            <a:off x="444618" y="1433376"/>
            <a:ext cx="10118522" cy="3922222"/>
          </a:xfrm>
        </p:spPr>
        <p:txBody>
          <a:bodyPr>
            <a:normAutofit fontScale="92500" lnSpcReduction="10000"/>
          </a:bodyPr>
          <a:lstStyle/>
          <a:p>
            <a:r>
              <a:rPr lang="it-IT" dirty="0">
                <a:solidFill>
                  <a:srgbClr val="FF0000"/>
                </a:solidFill>
              </a:rPr>
              <a:t>Rigenerazione urbana ed energetica</a:t>
            </a:r>
          </a:p>
          <a:p>
            <a:r>
              <a:rPr lang="it-IT" dirty="0">
                <a:solidFill>
                  <a:srgbClr val="FF0000"/>
                </a:solidFill>
              </a:rPr>
              <a:t>Potenziamento della rete logistica e infrastrutturale</a:t>
            </a:r>
          </a:p>
          <a:p>
            <a:r>
              <a:rPr lang="it-IT" dirty="0">
                <a:solidFill>
                  <a:srgbClr val="FF0000"/>
                </a:solidFill>
              </a:rPr>
              <a:t>Rilancio delle aree interne, attraverso il sistema delle connessioni</a:t>
            </a:r>
          </a:p>
          <a:p>
            <a:r>
              <a:rPr lang="it-IT" dirty="0">
                <a:solidFill>
                  <a:srgbClr val="FF0000"/>
                </a:solidFill>
              </a:rPr>
              <a:t>Interventi di messa in sicurezza del patrimonio edilizio e di mitigazione del rischio sismico e idrogeologico</a:t>
            </a:r>
          </a:p>
          <a:p>
            <a:r>
              <a:rPr lang="it-IT" dirty="0">
                <a:solidFill>
                  <a:srgbClr val="FF0000"/>
                </a:solidFill>
              </a:rPr>
              <a:t>Potenziare il processo di innovazione tecnologica nelle filiere produttive secondo il Piano Impresa 4.0</a:t>
            </a:r>
          </a:p>
          <a:p>
            <a:r>
              <a:rPr lang="it-IT" dirty="0">
                <a:solidFill>
                  <a:srgbClr val="FF0000"/>
                </a:solidFill>
              </a:rPr>
              <a:t>Ridurre il gap in termini di dotazione di infrastrutture materiali e tecnologiche tra il Sud ed il Nord del Paese</a:t>
            </a:r>
          </a:p>
        </p:txBody>
      </p:sp>
      <p:pic>
        <p:nvPicPr>
          <p:cNvPr id="5" name="Immagine 4">
            <a:extLst>
              <a:ext uri="{FF2B5EF4-FFF2-40B4-BE49-F238E27FC236}">
                <a16:creationId xmlns:a16="http://schemas.microsoft.com/office/drawing/2014/main" id="{BC10025B-B8AD-4AF9-B193-25E996A05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950" y="1240429"/>
            <a:ext cx="2452380" cy="1074960"/>
          </a:xfrm>
          <a:prstGeom prst="rect">
            <a:avLst/>
          </a:prstGeom>
        </p:spPr>
      </p:pic>
      <p:sp>
        <p:nvSpPr>
          <p:cNvPr id="4" name="CasellaDiTesto 3">
            <a:extLst>
              <a:ext uri="{FF2B5EF4-FFF2-40B4-BE49-F238E27FC236}">
                <a16:creationId xmlns:a16="http://schemas.microsoft.com/office/drawing/2014/main" id="{F9D569DC-7326-4574-A771-566689CA3939}"/>
              </a:ext>
            </a:extLst>
          </p:cNvPr>
          <p:cNvSpPr txBox="1"/>
          <p:nvPr/>
        </p:nvSpPr>
        <p:spPr>
          <a:xfrm>
            <a:off x="226503" y="5327378"/>
            <a:ext cx="11442585" cy="1200329"/>
          </a:xfrm>
          <a:prstGeom prst="rect">
            <a:avLst/>
          </a:prstGeom>
          <a:noFill/>
        </p:spPr>
        <p:txBody>
          <a:bodyPr wrap="square" rtlCol="0">
            <a:spAutoFit/>
          </a:bodyPr>
          <a:lstStyle/>
          <a:p>
            <a:r>
              <a:rPr lang="it-IT" sz="2400" b="1" i="1" dirty="0">
                <a:solidFill>
                  <a:schemeClr val="accent1"/>
                </a:solidFill>
              </a:rPr>
              <a:t>Su questi interventi, gli ingegneri liberi professionisti possono e devono avere una capacità di visione e di proposta, perché nelle loro mani è una parte della progettazione di quanto programmato</a:t>
            </a:r>
          </a:p>
        </p:txBody>
      </p:sp>
    </p:spTree>
    <p:extLst>
      <p:ext uri="{BB962C8B-B14F-4D97-AF65-F5344CB8AC3E}">
        <p14:creationId xmlns:p14="http://schemas.microsoft.com/office/powerpoint/2010/main" val="9307858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1835</Words>
  <Application>Microsoft Office PowerPoint</Application>
  <PresentationFormat>Widescreen</PresentationFormat>
  <Paragraphs>79</Paragraphs>
  <Slides>27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Calibri</vt:lpstr>
      <vt:lpstr>Calibri Light</vt:lpstr>
      <vt:lpstr>Tema di Office</vt:lpstr>
      <vt:lpstr>Proposte per il Sud</vt:lpstr>
      <vt:lpstr>Qualche dato per capire lo stato dell’arte al Sud</vt:lpstr>
      <vt:lpstr>La crisi ha allargato il divario Sud-Nord, ma negli ultimi anni il Pil ha ripreso a crescere</vt:lpstr>
      <vt:lpstr>Dopo il 2014 il Pil ha ripreso a crescere, non riportandosi però ai livelli pre-crisi</vt:lpstr>
      <vt:lpstr>In quale scenario oggi il settore dell’ingegneria può fare proposte per il Mezzogiorno?  Qualche idea del CNI</vt:lpstr>
      <vt:lpstr>Dopo un lungo periodo di crisi, è prevista una crescita del settore delle costruzioni leggermente più sostenuta nel Mezzogiorno rispetto al resto del Paese</vt:lpstr>
      <vt:lpstr>La ripresa attraverso le costruzioni e le nuove infrastrutture sembra possibile</vt:lpstr>
      <vt:lpstr>Dal 2017 anche al Sud si è intensificata la spesa per macchinari, attrezzature e tecnologia, ma il recupero rispetto all’inizio decennio e rispetto al Centro-Nord è ancora lontano</vt:lpstr>
      <vt:lpstr>Il Mezzogiorno e i possibili «motori della crescita». Studi e analisi differenti convergono nell’identificare i seguenti assi dello sviluppo</vt:lpstr>
      <vt:lpstr>Motori della crescita del Mezzogiorno e idee per lo sviluppo. Di cosa parliamo esattamente</vt:lpstr>
      <vt:lpstr>Rigenerazione urbana e energetica: cosa fare (fonte: Svimez, SMR, Agenzia pol. di coesione)</vt:lpstr>
      <vt:lpstr>PON Metro (dal 2014 al 2020, 900 milioni di euro da spendere per le città metropolitane. 90 milioni per ciascuna c.m. del Sud e 40 milioni per ciascuna c.m del Centro-Nord)</vt:lpstr>
      <vt:lpstr>Rete logistica e infrastrutture di collegamento (più avanti un focus su infrastrutture nel Mezzogiorno) (fonte: Svimez, SMR, Agenzia pol. di coesione)</vt:lpstr>
      <vt:lpstr>Manutenzione del territorio a azione di sistema per la mitigazione del rischio (fonte: Istat, CNI, INGV)</vt:lpstr>
      <vt:lpstr>Un’azione sistematica di salvaguardia (e valorizzazione) del territorio e di diffusione della cultura della sicurezza è prioritaria anche attraverso il sismabonus</vt:lpstr>
      <vt:lpstr>Filiere produttive e innovazione </vt:lpstr>
      <vt:lpstr>Focus  Tra le diverse opzioni e proposte, quelle legate al potenziamento delle Infrastrutture rappresentano, forse, il principale strumento per la crescita del Mezzogiorno  Nel fare delle proposte ragioniamo, però, sugli investimenti ed interventi già programmati dallo Stato</vt:lpstr>
      <vt:lpstr>Ad oggi, e fino a quando il MIT ed il Governo non definiranno nuovi programmi infrastrutturali, gli interventi sono quelli identificati dalla Struttura di missione del MIT e segnalati a febbraio 2018.  Concretamente quale è l’ordine di grandezza degli investimenti per opere pubbliche relative ad infrastrutture di collegamento?</vt:lpstr>
      <vt:lpstr>49,4 miliardi per il Sud, per fare cosa?</vt:lpstr>
      <vt:lpstr>Dettaglio opere infrastrutturali programmate per il Sud</vt:lpstr>
      <vt:lpstr>Ferrovie</vt:lpstr>
      <vt:lpstr>Strade e Autostrade/1</vt:lpstr>
      <vt:lpstr>Strade e Autostrade/2</vt:lpstr>
      <vt:lpstr>Portualità</vt:lpstr>
      <vt:lpstr>Aeroporti</vt:lpstr>
      <vt:lpstr>Spese programmate o in corso/Sintesi</vt:lpstr>
      <vt:lpstr>Ultimo aspetto per una interlocuzione con il Ministro per il Sud: l’accesso dei professionisti ai Fondi Por e PON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Proposte per il Sud</dc:title>
  <dc:creator>Francesco</dc:creator>
  <cp:lastModifiedBy>Francesco</cp:lastModifiedBy>
  <cp:revision>93</cp:revision>
  <cp:lastPrinted>2018-10-04T07:18:07Z</cp:lastPrinted>
  <dcterms:created xsi:type="dcterms:W3CDTF">2018-09-28T14:55:15Z</dcterms:created>
  <dcterms:modified xsi:type="dcterms:W3CDTF">2018-10-04T13:55:58Z</dcterms:modified>
</cp:coreProperties>
</file>